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33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334" r:id="rId47"/>
    <p:sldId id="288" r:id="rId48"/>
    <p:sldId id="289" r:id="rId49"/>
    <p:sldId id="320" r:id="rId50"/>
    <p:sldId id="274" r:id="rId51"/>
    <p:sldId id="27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85174"/>
  </p:normalViewPr>
  <p:slideViewPr>
    <p:cSldViewPr snapToGrid="0" snapToObjects="1">
      <p:cViewPr varScale="1">
        <p:scale>
          <a:sx n="86" d="100"/>
          <a:sy n="86" d="100"/>
        </p:scale>
        <p:origin x="514" y="5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F4602DD-D27F-4ACB-81DB-99214EB4E3E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US"/>
        </a:p>
      </dgm:t>
    </dgm:pt>
    <dgm:pt modelId="{23BA3096-A8CF-4067-B5CE-5CFF12717F08}">
      <dgm:prSet phldrT="[Text]"/>
      <dgm:spPr/>
      <dgm:t>
        <a:bodyPr/>
        <a:lstStyle/>
        <a:p>
          <a:r>
            <a:rPr lang="pt-PT" dirty="0" err="1"/>
            <a:t>Request</a:t>
          </a:r>
          <a:r>
            <a:rPr lang="pt-PT" dirty="0"/>
            <a:t> data </a:t>
          </a:r>
          <a:r>
            <a:rPr lang="pt-PT" dirty="0" err="1"/>
            <a:t>from</a:t>
          </a:r>
          <a:r>
            <a:rPr lang="pt-PT" dirty="0"/>
            <a:t> API</a:t>
          </a:r>
          <a:endParaRPr lang="en-US" dirty="0"/>
        </a:p>
      </dgm:t>
    </dgm:pt>
    <dgm:pt modelId="{90E1CB7E-424C-4CD6-A340-3512255EBBB2}" type="parTrans" cxnId="{135CD00D-EB5A-4A36-8C79-7802EF684A3A}">
      <dgm:prSet/>
      <dgm:spPr/>
      <dgm:t>
        <a:bodyPr/>
        <a:lstStyle/>
        <a:p>
          <a:endParaRPr lang="en-US"/>
        </a:p>
      </dgm:t>
    </dgm:pt>
    <dgm:pt modelId="{2A6E46BA-EE6A-4DDA-8BBC-A0B65B386BCA}" type="sibTrans" cxnId="{135CD00D-EB5A-4A36-8C79-7802EF684A3A}">
      <dgm:prSet/>
      <dgm:spPr/>
      <dgm:t>
        <a:bodyPr/>
        <a:lstStyle/>
        <a:p>
          <a:endParaRPr lang="en-US"/>
        </a:p>
      </dgm:t>
    </dgm:pt>
    <dgm:pt modelId="{0C491A3A-3675-4784-AB56-987931258A72}">
      <dgm:prSet phldrT="[Text]"/>
      <dgm:spPr/>
      <dgm:t>
        <a:bodyPr/>
        <a:lstStyle/>
        <a:p>
          <a:r>
            <a:rPr lang="pt-PT" dirty="0"/>
            <a:t>JSON -&gt; </a:t>
          </a:r>
          <a:r>
            <a:rPr lang="pt-PT" dirty="0" err="1"/>
            <a:t>DataFrame</a:t>
          </a:r>
          <a:endParaRPr lang="en-US" dirty="0"/>
        </a:p>
      </dgm:t>
    </dgm:pt>
    <dgm:pt modelId="{5A1E21A9-1C78-4060-9BFE-921B5E5222EF}" type="parTrans" cxnId="{6349E4ED-9028-4A65-9524-A7B47E3F89DD}">
      <dgm:prSet/>
      <dgm:spPr/>
      <dgm:t>
        <a:bodyPr/>
        <a:lstStyle/>
        <a:p>
          <a:endParaRPr lang="en-US"/>
        </a:p>
      </dgm:t>
    </dgm:pt>
    <dgm:pt modelId="{860F95DC-5804-465A-8CB1-F35692C20C1B}" type="sibTrans" cxnId="{6349E4ED-9028-4A65-9524-A7B47E3F89DD}">
      <dgm:prSet/>
      <dgm:spPr/>
      <dgm:t>
        <a:bodyPr/>
        <a:lstStyle/>
        <a:p>
          <a:endParaRPr lang="en-US"/>
        </a:p>
      </dgm:t>
    </dgm:pt>
    <dgm:pt modelId="{C96F84A7-537E-45E3-B4B3-721591645AAC}">
      <dgm:prSet phldrT="[Text]"/>
      <dgm:spPr/>
      <dgm:t>
        <a:bodyPr/>
        <a:lstStyle/>
        <a:p>
          <a:r>
            <a:rPr lang="pt-PT" dirty="0" err="1"/>
            <a:t>Filtering</a:t>
          </a:r>
          <a:r>
            <a:rPr lang="pt-PT" dirty="0"/>
            <a:t> Data</a:t>
          </a:r>
          <a:endParaRPr lang="en-US" dirty="0"/>
        </a:p>
      </dgm:t>
    </dgm:pt>
    <dgm:pt modelId="{2F05336B-5AE2-45DD-B95E-BB2A81D90268}" type="parTrans" cxnId="{E179B87E-CC3F-4F69-AB01-0AC098688849}">
      <dgm:prSet/>
      <dgm:spPr/>
      <dgm:t>
        <a:bodyPr/>
        <a:lstStyle/>
        <a:p>
          <a:endParaRPr lang="en-US"/>
        </a:p>
      </dgm:t>
    </dgm:pt>
    <dgm:pt modelId="{125DA8C8-61F4-4EA2-AF65-E4242C10BFA1}" type="sibTrans" cxnId="{E179B87E-CC3F-4F69-AB01-0AC098688849}">
      <dgm:prSet/>
      <dgm:spPr/>
      <dgm:t>
        <a:bodyPr/>
        <a:lstStyle/>
        <a:p>
          <a:endParaRPr lang="en-US"/>
        </a:p>
      </dgm:t>
    </dgm:pt>
    <dgm:pt modelId="{C5BA6A0D-3AE4-4E1B-B925-E983080B85C4}">
      <dgm:prSet/>
      <dgm:spPr/>
      <dgm:t>
        <a:bodyPr/>
        <a:lstStyle/>
        <a:p>
          <a:r>
            <a:rPr lang="pt-PT" dirty="0" err="1"/>
            <a:t>Dealing</a:t>
          </a:r>
          <a:r>
            <a:rPr lang="pt-PT" dirty="0"/>
            <a:t> </a:t>
          </a:r>
          <a:r>
            <a:rPr lang="pt-PT" dirty="0" err="1"/>
            <a:t>with</a:t>
          </a:r>
          <a:r>
            <a:rPr lang="pt-PT" dirty="0"/>
            <a:t> </a:t>
          </a:r>
          <a:r>
            <a:rPr lang="pt-PT" dirty="0" err="1"/>
            <a:t>Missing</a:t>
          </a:r>
          <a:r>
            <a:rPr lang="pt-PT" dirty="0"/>
            <a:t> </a:t>
          </a:r>
          <a:r>
            <a:rPr lang="pt-PT" dirty="0" err="1"/>
            <a:t>Values</a:t>
          </a:r>
          <a:endParaRPr lang="en-US" dirty="0"/>
        </a:p>
      </dgm:t>
    </dgm:pt>
    <dgm:pt modelId="{12A6A597-3CD3-4553-9EEE-460602516C7A}" type="parTrans" cxnId="{E8F2B92F-BE55-4FF2-860C-F6302912E53D}">
      <dgm:prSet/>
      <dgm:spPr/>
      <dgm:t>
        <a:bodyPr/>
        <a:lstStyle/>
        <a:p>
          <a:endParaRPr lang="en-US"/>
        </a:p>
      </dgm:t>
    </dgm:pt>
    <dgm:pt modelId="{67964BBE-7223-490A-9791-67A7F75BEAA0}" type="sibTrans" cxnId="{E8F2B92F-BE55-4FF2-860C-F6302912E53D}">
      <dgm:prSet/>
      <dgm:spPr/>
      <dgm:t>
        <a:bodyPr/>
        <a:lstStyle/>
        <a:p>
          <a:endParaRPr lang="en-US"/>
        </a:p>
      </dgm:t>
    </dgm:pt>
    <dgm:pt modelId="{F5602DE2-5C8B-4817-B791-596CEBF750FD}">
      <dgm:prSet/>
      <dgm:spPr/>
      <dgm:t>
        <a:bodyPr/>
        <a:lstStyle/>
        <a:p>
          <a:endParaRPr lang="en-US" dirty="0"/>
        </a:p>
      </dgm:t>
    </dgm:pt>
    <dgm:pt modelId="{CE102E92-D699-4846-A3AE-47AEEDD94FE3}" type="parTrans" cxnId="{122D74FF-6F8F-489C-A913-0C7B79AD35A7}">
      <dgm:prSet/>
      <dgm:spPr/>
      <dgm:t>
        <a:bodyPr/>
        <a:lstStyle/>
        <a:p>
          <a:endParaRPr lang="en-US"/>
        </a:p>
      </dgm:t>
    </dgm:pt>
    <dgm:pt modelId="{2A0BF1F0-BE87-4BAF-9B8A-5763E617A782}" type="sibTrans" cxnId="{122D74FF-6F8F-489C-A913-0C7B79AD35A7}">
      <dgm:prSet/>
      <dgm:spPr/>
      <dgm:t>
        <a:bodyPr/>
        <a:lstStyle/>
        <a:p>
          <a:endParaRPr lang="en-US"/>
        </a:p>
      </dgm:t>
    </dgm:pt>
    <dgm:pt modelId="{D5056A61-20F9-4317-812B-88F4A50B9A5B}" type="pres">
      <dgm:prSet presAssocID="{8F4602DD-D27F-4ACB-81DB-99214EB4E3E5}" presName="rootnode" presStyleCnt="0">
        <dgm:presLayoutVars>
          <dgm:chMax/>
          <dgm:chPref/>
          <dgm:dir/>
          <dgm:animLvl val="lvl"/>
        </dgm:presLayoutVars>
      </dgm:prSet>
      <dgm:spPr/>
    </dgm:pt>
    <dgm:pt modelId="{6BB58A39-A990-474D-B15E-72ED0A57EB7C}" type="pres">
      <dgm:prSet presAssocID="{23BA3096-A8CF-4067-B5CE-5CFF12717F08}" presName="composite" presStyleCnt="0"/>
      <dgm:spPr/>
    </dgm:pt>
    <dgm:pt modelId="{15B0C514-1422-4A6D-9FC7-F6AB15928BB9}" type="pres">
      <dgm:prSet presAssocID="{23BA3096-A8CF-4067-B5CE-5CFF12717F08}" presName="bentUpArrow1" presStyleLbl="alignImgPlace1" presStyleIdx="0" presStyleCnt="3" custScaleX="57327" custScaleY="55792" custLinFactNeighborX="-846" custLinFactNeighborY="-21164"/>
      <dgm:spPr/>
    </dgm:pt>
    <dgm:pt modelId="{39DF44F1-2CDF-4D1D-AE19-DC2CD43CDA70}" type="pres">
      <dgm:prSet presAssocID="{23BA3096-A8CF-4067-B5CE-5CFF12717F08}" presName="ParentText" presStyleLbl="node1" presStyleIdx="0" presStyleCnt="4" custScaleX="143656" custScaleY="72906">
        <dgm:presLayoutVars>
          <dgm:chMax val="1"/>
          <dgm:chPref val="1"/>
          <dgm:bulletEnabled val="1"/>
        </dgm:presLayoutVars>
      </dgm:prSet>
      <dgm:spPr/>
    </dgm:pt>
    <dgm:pt modelId="{D06A5454-E24F-4E4C-B231-C4DB8790FC53}" type="pres">
      <dgm:prSet presAssocID="{23BA3096-A8CF-4067-B5CE-5CFF12717F08}" presName="ChildText" presStyleLbl="revTx" presStyleIdx="0" presStyleCnt="4" custLinFactNeighborX="41289" custLinFactNeighborY="-1327">
        <dgm:presLayoutVars>
          <dgm:chMax val="0"/>
          <dgm:chPref val="0"/>
          <dgm:bulletEnabled val="1"/>
        </dgm:presLayoutVars>
      </dgm:prSet>
      <dgm:spPr/>
    </dgm:pt>
    <dgm:pt modelId="{87356D39-BB71-45AA-A1D2-38B4CF93534A}" type="pres">
      <dgm:prSet presAssocID="{2A6E46BA-EE6A-4DDA-8BBC-A0B65B386BCA}" presName="sibTrans" presStyleCnt="0"/>
      <dgm:spPr/>
    </dgm:pt>
    <dgm:pt modelId="{39EA0F24-24AE-4810-8C0A-453AD48C6E81}" type="pres">
      <dgm:prSet presAssocID="{0C491A3A-3675-4784-AB56-987931258A72}" presName="composite" presStyleCnt="0"/>
      <dgm:spPr/>
    </dgm:pt>
    <dgm:pt modelId="{333094A5-B7BF-4208-BC2B-03294814E071}" type="pres">
      <dgm:prSet presAssocID="{0C491A3A-3675-4784-AB56-987931258A72}" presName="bentUpArrow1" presStyleLbl="alignImgPlace1" presStyleIdx="1" presStyleCnt="3" custScaleX="57327" custScaleY="55792" custLinFactNeighborX="-846" custLinFactNeighborY="-21164"/>
      <dgm:spPr/>
    </dgm:pt>
    <dgm:pt modelId="{125E3D86-D4AA-4B21-9246-4F45C8A61965}" type="pres">
      <dgm:prSet presAssocID="{0C491A3A-3675-4784-AB56-987931258A72}" presName="ParentText" presStyleLbl="node1" presStyleIdx="1" presStyleCnt="4" custScaleX="143656" custScaleY="72906">
        <dgm:presLayoutVars>
          <dgm:chMax val="1"/>
          <dgm:chPref val="1"/>
          <dgm:bulletEnabled val="1"/>
        </dgm:presLayoutVars>
      </dgm:prSet>
      <dgm:spPr/>
    </dgm:pt>
    <dgm:pt modelId="{C4F436F7-C89F-4EF1-9EB2-068EE22751C0}" type="pres">
      <dgm:prSet presAssocID="{0C491A3A-3675-4784-AB56-987931258A72}" presName="ChildText" presStyleLbl="revTx" presStyleIdx="1" presStyleCnt="4" custLinFactNeighborX="40257" custLinFactNeighborY="-2654">
        <dgm:presLayoutVars>
          <dgm:chMax val="0"/>
          <dgm:chPref val="0"/>
          <dgm:bulletEnabled val="1"/>
        </dgm:presLayoutVars>
      </dgm:prSet>
      <dgm:spPr/>
    </dgm:pt>
    <dgm:pt modelId="{B46A2A4D-BB44-4567-896E-5AEF03630F0C}" type="pres">
      <dgm:prSet presAssocID="{860F95DC-5804-465A-8CB1-F35692C20C1B}" presName="sibTrans" presStyleCnt="0"/>
      <dgm:spPr/>
    </dgm:pt>
    <dgm:pt modelId="{28195D6D-2037-4533-96A2-75BF6359DDC4}" type="pres">
      <dgm:prSet presAssocID="{C96F84A7-537E-45E3-B4B3-721591645AAC}" presName="composite" presStyleCnt="0"/>
      <dgm:spPr/>
    </dgm:pt>
    <dgm:pt modelId="{6F53AA96-96E2-41B5-B5C6-CA07A7C28AF7}" type="pres">
      <dgm:prSet presAssocID="{C96F84A7-537E-45E3-B4B3-721591645AAC}" presName="bentUpArrow1" presStyleLbl="alignImgPlace1" presStyleIdx="2" presStyleCnt="3" custScaleX="57327" custScaleY="55792" custLinFactNeighborX="-846" custLinFactNeighborY="-21164"/>
      <dgm:spPr/>
    </dgm:pt>
    <dgm:pt modelId="{82828E58-DBF7-4E93-A377-AAC93F1BA0C8}" type="pres">
      <dgm:prSet presAssocID="{C96F84A7-537E-45E3-B4B3-721591645AAC}" presName="ParentText" presStyleLbl="node1" presStyleIdx="2" presStyleCnt="4" custScaleX="143656" custScaleY="72906">
        <dgm:presLayoutVars>
          <dgm:chMax val="1"/>
          <dgm:chPref val="1"/>
          <dgm:bulletEnabled val="1"/>
        </dgm:presLayoutVars>
      </dgm:prSet>
      <dgm:spPr/>
    </dgm:pt>
    <dgm:pt modelId="{EE50C5BB-B674-4025-822C-618CF412E189}" type="pres">
      <dgm:prSet presAssocID="{C96F84A7-537E-45E3-B4B3-721591645AAC}" presName="ChildText" presStyleLbl="revTx" presStyleIdx="2" presStyleCnt="4">
        <dgm:presLayoutVars>
          <dgm:chMax val="0"/>
          <dgm:chPref val="0"/>
          <dgm:bulletEnabled val="1"/>
        </dgm:presLayoutVars>
      </dgm:prSet>
      <dgm:spPr/>
    </dgm:pt>
    <dgm:pt modelId="{2084C862-7DCA-43DC-BBFB-477BC9709FA6}" type="pres">
      <dgm:prSet presAssocID="{125DA8C8-61F4-4EA2-AF65-E4242C10BFA1}" presName="sibTrans" presStyleCnt="0"/>
      <dgm:spPr/>
    </dgm:pt>
    <dgm:pt modelId="{4AB4E86E-BFE3-4AAB-92B1-C643D45E620E}" type="pres">
      <dgm:prSet presAssocID="{C5BA6A0D-3AE4-4E1B-B925-E983080B85C4}" presName="composite" presStyleCnt="0"/>
      <dgm:spPr/>
    </dgm:pt>
    <dgm:pt modelId="{A1DDA1B7-20DB-4923-8EF7-40BD0211CD02}" type="pres">
      <dgm:prSet presAssocID="{C5BA6A0D-3AE4-4E1B-B925-E983080B85C4}" presName="ParentText" presStyleLbl="node1" presStyleIdx="3" presStyleCnt="4" custScaleX="143656" custScaleY="72906">
        <dgm:presLayoutVars>
          <dgm:chMax val="1"/>
          <dgm:chPref val="1"/>
          <dgm:bulletEnabled val="1"/>
        </dgm:presLayoutVars>
      </dgm:prSet>
      <dgm:spPr/>
    </dgm:pt>
    <dgm:pt modelId="{957C6C7E-743F-4ABF-B01F-5E35F96E4904}" type="pres">
      <dgm:prSet presAssocID="{C5BA6A0D-3AE4-4E1B-B925-E983080B85C4}" presName="FinalChildText" presStyleLbl="revTx" presStyleIdx="3" presStyleCnt="4">
        <dgm:presLayoutVars>
          <dgm:chMax val="0"/>
          <dgm:chPref val="0"/>
          <dgm:bulletEnabled val="1"/>
        </dgm:presLayoutVars>
      </dgm:prSet>
      <dgm:spPr/>
    </dgm:pt>
  </dgm:ptLst>
  <dgm:cxnLst>
    <dgm:cxn modelId="{135CD00D-EB5A-4A36-8C79-7802EF684A3A}" srcId="{8F4602DD-D27F-4ACB-81DB-99214EB4E3E5}" destId="{23BA3096-A8CF-4067-B5CE-5CFF12717F08}" srcOrd="0" destOrd="0" parTransId="{90E1CB7E-424C-4CD6-A340-3512255EBBB2}" sibTransId="{2A6E46BA-EE6A-4DDA-8BBC-A0B65B386BCA}"/>
    <dgm:cxn modelId="{E8F2B92F-BE55-4FF2-860C-F6302912E53D}" srcId="{8F4602DD-D27F-4ACB-81DB-99214EB4E3E5}" destId="{C5BA6A0D-3AE4-4E1B-B925-E983080B85C4}" srcOrd="3" destOrd="0" parTransId="{12A6A597-3CD3-4553-9EEE-460602516C7A}" sibTransId="{67964BBE-7223-490A-9791-67A7F75BEAA0}"/>
    <dgm:cxn modelId="{DA1D015B-6302-481F-8B07-14F340140FFA}" type="presOf" srcId="{23BA3096-A8CF-4067-B5CE-5CFF12717F08}" destId="{39DF44F1-2CDF-4D1D-AE19-DC2CD43CDA70}" srcOrd="0" destOrd="0" presId="urn:microsoft.com/office/officeart/2005/8/layout/StepDownProcess"/>
    <dgm:cxn modelId="{5EAE6E50-CE99-401D-80BB-67AD7F5BD6AE}" type="presOf" srcId="{0C491A3A-3675-4784-AB56-987931258A72}" destId="{125E3D86-D4AA-4B21-9246-4F45C8A61965}" srcOrd="0" destOrd="0" presId="urn:microsoft.com/office/officeart/2005/8/layout/StepDownProcess"/>
    <dgm:cxn modelId="{E179B87E-CC3F-4F69-AB01-0AC098688849}" srcId="{8F4602DD-D27F-4ACB-81DB-99214EB4E3E5}" destId="{C96F84A7-537E-45E3-B4B3-721591645AAC}" srcOrd="2" destOrd="0" parTransId="{2F05336B-5AE2-45DD-B95E-BB2A81D90268}" sibTransId="{125DA8C8-61F4-4EA2-AF65-E4242C10BFA1}"/>
    <dgm:cxn modelId="{AE22CC84-E3A6-4579-96DD-88ECCF94F3C4}" type="presOf" srcId="{C5BA6A0D-3AE4-4E1B-B925-E983080B85C4}" destId="{A1DDA1B7-20DB-4923-8EF7-40BD0211CD02}" srcOrd="0" destOrd="0" presId="urn:microsoft.com/office/officeart/2005/8/layout/StepDownProcess"/>
    <dgm:cxn modelId="{B4A7CD94-1B3B-4868-98AD-1B6201FC1364}" type="presOf" srcId="{F5602DE2-5C8B-4817-B791-596CEBF750FD}" destId="{957C6C7E-743F-4ABF-B01F-5E35F96E4904}" srcOrd="0" destOrd="0" presId="urn:microsoft.com/office/officeart/2005/8/layout/StepDownProcess"/>
    <dgm:cxn modelId="{D42BE4D7-31EC-42BC-85B7-F5AE3C0C754B}" type="presOf" srcId="{C96F84A7-537E-45E3-B4B3-721591645AAC}" destId="{82828E58-DBF7-4E93-A377-AAC93F1BA0C8}" srcOrd="0" destOrd="0" presId="urn:microsoft.com/office/officeart/2005/8/layout/StepDownProcess"/>
    <dgm:cxn modelId="{49071FDC-5F8F-4C4C-8625-32B5CBD5DE77}" type="presOf" srcId="{8F4602DD-D27F-4ACB-81DB-99214EB4E3E5}" destId="{D5056A61-20F9-4317-812B-88F4A50B9A5B}" srcOrd="0" destOrd="0" presId="urn:microsoft.com/office/officeart/2005/8/layout/StepDownProcess"/>
    <dgm:cxn modelId="{6349E4ED-9028-4A65-9524-A7B47E3F89DD}" srcId="{8F4602DD-D27F-4ACB-81DB-99214EB4E3E5}" destId="{0C491A3A-3675-4784-AB56-987931258A72}" srcOrd="1" destOrd="0" parTransId="{5A1E21A9-1C78-4060-9BFE-921B5E5222EF}" sibTransId="{860F95DC-5804-465A-8CB1-F35692C20C1B}"/>
    <dgm:cxn modelId="{122D74FF-6F8F-489C-A913-0C7B79AD35A7}" srcId="{C5BA6A0D-3AE4-4E1B-B925-E983080B85C4}" destId="{F5602DE2-5C8B-4817-B791-596CEBF750FD}" srcOrd="0" destOrd="0" parTransId="{CE102E92-D699-4846-A3AE-47AEEDD94FE3}" sibTransId="{2A0BF1F0-BE87-4BAF-9B8A-5763E617A782}"/>
    <dgm:cxn modelId="{29B8835D-3E23-420C-9D27-0A7605142838}" type="presParOf" srcId="{D5056A61-20F9-4317-812B-88F4A50B9A5B}" destId="{6BB58A39-A990-474D-B15E-72ED0A57EB7C}" srcOrd="0" destOrd="0" presId="urn:microsoft.com/office/officeart/2005/8/layout/StepDownProcess"/>
    <dgm:cxn modelId="{4D06FA44-F379-46CD-AAF5-242FC7D109AE}" type="presParOf" srcId="{6BB58A39-A990-474D-B15E-72ED0A57EB7C}" destId="{15B0C514-1422-4A6D-9FC7-F6AB15928BB9}" srcOrd="0" destOrd="0" presId="urn:microsoft.com/office/officeart/2005/8/layout/StepDownProcess"/>
    <dgm:cxn modelId="{89056DA3-E103-4CF5-B681-6B019FF764F0}" type="presParOf" srcId="{6BB58A39-A990-474D-B15E-72ED0A57EB7C}" destId="{39DF44F1-2CDF-4D1D-AE19-DC2CD43CDA70}" srcOrd="1" destOrd="0" presId="urn:microsoft.com/office/officeart/2005/8/layout/StepDownProcess"/>
    <dgm:cxn modelId="{A60A0FDB-D4E9-4FAB-B9F3-CB3F949D840A}" type="presParOf" srcId="{6BB58A39-A990-474D-B15E-72ED0A57EB7C}" destId="{D06A5454-E24F-4E4C-B231-C4DB8790FC53}" srcOrd="2" destOrd="0" presId="urn:microsoft.com/office/officeart/2005/8/layout/StepDownProcess"/>
    <dgm:cxn modelId="{11E40A92-6BB2-4FCF-8A78-E017946A39CE}" type="presParOf" srcId="{D5056A61-20F9-4317-812B-88F4A50B9A5B}" destId="{87356D39-BB71-45AA-A1D2-38B4CF93534A}" srcOrd="1" destOrd="0" presId="urn:microsoft.com/office/officeart/2005/8/layout/StepDownProcess"/>
    <dgm:cxn modelId="{D369966D-89A8-4EC9-BA3E-016E31352627}" type="presParOf" srcId="{D5056A61-20F9-4317-812B-88F4A50B9A5B}" destId="{39EA0F24-24AE-4810-8C0A-453AD48C6E81}" srcOrd="2" destOrd="0" presId="urn:microsoft.com/office/officeart/2005/8/layout/StepDownProcess"/>
    <dgm:cxn modelId="{27BFDE2D-3981-400B-AAC8-E192C0CC84C4}" type="presParOf" srcId="{39EA0F24-24AE-4810-8C0A-453AD48C6E81}" destId="{333094A5-B7BF-4208-BC2B-03294814E071}" srcOrd="0" destOrd="0" presId="urn:microsoft.com/office/officeart/2005/8/layout/StepDownProcess"/>
    <dgm:cxn modelId="{81463369-ED02-461B-969B-096D480FADDF}" type="presParOf" srcId="{39EA0F24-24AE-4810-8C0A-453AD48C6E81}" destId="{125E3D86-D4AA-4B21-9246-4F45C8A61965}" srcOrd="1" destOrd="0" presId="urn:microsoft.com/office/officeart/2005/8/layout/StepDownProcess"/>
    <dgm:cxn modelId="{C5015A2D-C496-4D79-B016-AEAD5BE6BA2B}" type="presParOf" srcId="{39EA0F24-24AE-4810-8C0A-453AD48C6E81}" destId="{C4F436F7-C89F-4EF1-9EB2-068EE22751C0}" srcOrd="2" destOrd="0" presId="urn:microsoft.com/office/officeart/2005/8/layout/StepDownProcess"/>
    <dgm:cxn modelId="{F1DE669A-31F7-40F6-8F0B-4D7F81591068}" type="presParOf" srcId="{D5056A61-20F9-4317-812B-88F4A50B9A5B}" destId="{B46A2A4D-BB44-4567-896E-5AEF03630F0C}" srcOrd="3" destOrd="0" presId="urn:microsoft.com/office/officeart/2005/8/layout/StepDownProcess"/>
    <dgm:cxn modelId="{74C56C21-C40E-40EB-ACDC-54AC2E196CDD}" type="presParOf" srcId="{D5056A61-20F9-4317-812B-88F4A50B9A5B}" destId="{28195D6D-2037-4533-96A2-75BF6359DDC4}" srcOrd="4" destOrd="0" presId="urn:microsoft.com/office/officeart/2005/8/layout/StepDownProcess"/>
    <dgm:cxn modelId="{0A6E359C-1AB8-43C9-8C57-063FBACEA7D9}" type="presParOf" srcId="{28195D6D-2037-4533-96A2-75BF6359DDC4}" destId="{6F53AA96-96E2-41B5-B5C6-CA07A7C28AF7}" srcOrd="0" destOrd="0" presId="urn:microsoft.com/office/officeart/2005/8/layout/StepDownProcess"/>
    <dgm:cxn modelId="{434BC664-5F6E-4627-A9A2-4E69C914F6F1}" type="presParOf" srcId="{28195D6D-2037-4533-96A2-75BF6359DDC4}" destId="{82828E58-DBF7-4E93-A377-AAC93F1BA0C8}" srcOrd="1" destOrd="0" presId="urn:microsoft.com/office/officeart/2005/8/layout/StepDownProcess"/>
    <dgm:cxn modelId="{D606FF60-0A14-4C05-909B-B25A442A1B36}" type="presParOf" srcId="{28195D6D-2037-4533-96A2-75BF6359DDC4}" destId="{EE50C5BB-B674-4025-822C-618CF412E189}" srcOrd="2" destOrd="0" presId="urn:microsoft.com/office/officeart/2005/8/layout/StepDownProcess"/>
    <dgm:cxn modelId="{6812F08B-F068-4116-B835-60FE5B3752E6}" type="presParOf" srcId="{D5056A61-20F9-4317-812B-88F4A50B9A5B}" destId="{2084C862-7DCA-43DC-BBFB-477BC9709FA6}" srcOrd="5" destOrd="0" presId="urn:microsoft.com/office/officeart/2005/8/layout/StepDownProcess"/>
    <dgm:cxn modelId="{98E33501-2D3B-47F4-B3DA-8C31B47C1835}" type="presParOf" srcId="{D5056A61-20F9-4317-812B-88F4A50B9A5B}" destId="{4AB4E86E-BFE3-4AAB-92B1-C643D45E620E}" srcOrd="6" destOrd="0" presId="urn:microsoft.com/office/officeart/2005/8/layout/StepDownProcess"/>
    <dgm:cxn modelId="{1A62AD10-C1E2-40BF-AC13-6B9C7582EAB4}" type="presParOf" srcId="{4AB4E86E-BFE3-4AAB-92B1-C643D45E620E}" destId="{A1DDA1B7-20DB-4923-8EF7-40BD0211CD02}" srcOrd="0" destOrd="0" presId="urn:microsoft.com/office/officeart/2005/8/layout/StepDownProcess"/>
    <dgm:cxn modelId="{6E546C12-0E27-4BB5-92C7-D68DB3F05841}" type="presParOf" srcId="{4AB4E86E-BFE3-4AAB-92B1-C643D45E620E}" destId="{957C6C7E-743F-4ABF-B01F-5E35F96E4904}" srcOrd="1"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F4602DD-D27F-4ACB-81DB-99214EB4E3E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US"/>
        </a:p>
      </dgm:t>
    </dgm:pt>
    <dgm:pt modelId="{23BA3096-A8CF-4067-B5CE-5CFF12717F08}">
      <dgm:prSet phldrT="[Text]" custT="1"/>
      <dgm:spPr/>
      <dgm:t>
        <a:bodyPr/>
        <a:lstStyle/>
        <a:p>
          <a:r>
            <a:rPr lang="pt-PT" sz="1800" dirty="0" err="1"/>
            <a:t>Request</a:t>
          </a:r>
          <a:r>
            <a:rPr lang="pt-PT" sz="1800" dirty="0"/>
            <a:t> data </a:t>
          </a:r>
          <a:r>
            <a:rPr lang="pt-PT" sz="1800" dirty="0" err="1"/>
            <a:t>from</a:t>
          </a:r>
          <a:r>
            <a:rPr lang="pt-PT" sz="1800" dirty="0"/>
            <a:t> </a:t>
          </a:r>
          <a:r>
            <a:rPr lang="pt-PT" sz="1800" dirty="0" err="1"/>
            <a:t>url</a:t>
          </a:r>
          <a:endParaRPr lang="en-US" sz="1800" dirty="0"/>
        </a:p>
      </dgm:t>
    </dgm:pt>
    <dgm:pt modelId="{90E1CB7E-424C-4CD6-A340-3512255EBBB2}" type="parTrans" cxnId="{135CD00D-EB5A-4A36-8C79-7802EF684A3A}">
      <dgm:prSet/>
      <dgm:spPr/>
      <dgm:t>
        <a:bodyPr/>
        <a:lstStyle/>
        <a:p>
          <a:endParaRPr lang="en-US"/>
        </a:p>
      </dgm:t>
    </dgm:pt>
    <dgm:pt modelId="{2A6E46BA-EE6A-4DDA-8BBC-A0B65B386BCA}" type="sibTrans" cxnId="{135CD00D-EB5A-4A36-8C79-7802EF684A3A}">
      <dgm:prSet/>
      <dgm:spPr/>
      <dgm:t>
        <a:bodyPr/>
        <a:lstStyle/>
        <a:p>
          <a:endParaRPr lang="en-US"/>
        </a:p>
      </dgm:t>
    </dgm:pt>
    <dgm:pt modelId="{0C491A3A-3675-4784-AB56-987931258A72}">
      <dgm:prSet phldrT="[Text]" custT="1"/>
      <dgm:spPr/>
      <dgm:t>
        <a:bodyPr/>
        <a:lstStyle/>
        <a:p>
          <a:r>
            <a:rPr lang="pt-PT" sz="1800" dirty="0" err="1"/>
            <a:t>Create</a:t>
          </a:r>
          <a:r>
            <a:rPr lang="pt-PT" sz="1800" dirty="0"/>
            <a:t> </a:t>
          </a:r>
          <a:r>
            <a:rPr lang="pt-PT" sz="1800" dirty="0" err="1"/>
            <a:t>BeautifulSoup</a:t>
          </a:r>
          <a:r>
            <a:rPr lang="pt-PT" sz="1800" dirty="0"/>
            <a:t> </a:t>
          </a:r>
          <a:r>
            <a:rPr lang="pt-PT" sz="1800" dirty="0" err="1"/>
            <a:t>object</a:t>
          </a:r>
          <a:endParaRPr lang="en-US" sz="1800" dirty="0"/>
        </a:p>
      </dgm:t>
    </dgm:pt>
    <dgm:pt modelId="{5A1E21A9-1C78-4060-9BFE-921B5E5222EF}" type="parTrans" cxnId="{6349E4ED-9028-4A65-9524-A7B47E3F89DD}">
      <dgm:prSet/>
      <dgm:spPr/>
      <dgm:t>
        <a:bodyPr/>
        <a:lstStyle/>
        <a:p>
          <a:endParaRPr lang="en-US"/>
        </a:p>
      </dgm:t>
    </dgm:pt>
    <dgm:pt modelId="{860F95DC-5804-465A-8CB1-F35692C20C1B}" type="sibTrans" cxnId="{6349E4ED-9028-4A65-9524-A7B47E3F89DD}">
      <dgm:prSet/>
      <dgm:spPr/>
      <dgm:t>
        <a:bodyPr/>
        <a:lstStyle/>
        <a:p>
          <a:endParaRPr lang="en-US"/>
        </a:p>
      </dgm:t>
    </dgm:pt>
    <dgm:pt modelId="{C96F84A7-537E-45E3-B4B3-721591645AAC}">
      <dgm:prSet phldrT="[Text]" custT="1"/>
      <dgm:spPr/>
      <dgm:t>
        <a:bodyPr/>
        <a:lstStyle/>
        <a:p>
          <a:r>
            <a:rPr lang="pt-PT" sz="1800" dirty="0"/>
            <a:t>HTML </a:t>
          </a:r>
          <a:r>
            <a:rPr lang="pt-PT" sz="1800" dirty="0" err="1"/>
            <a:t>table</a:t>
          </a:r>
          <a:r>
            <a:rPr lang="pt-PT" sz="1800" dirty="0"/>
            <a:t> -&gt; </a:t>
          </a:r>
          <a:r>
            <a:rPr lang="pt-PT" sz="1800" dirty="0" err="1"/>
            <a:t>DataFrame</a:t>
          </a:r>
          <a:endParaRPr lang="en-US" sz="1800" dirty="0"/>
        </a:p>
      </dgm:t>
    </dgm:pt>
    <dgm:pt modelId="{2F05336B-5AE2-45DD-B95E-BB2A81D90268}" type="parTrans" cxnId="{E179B87E-CC3F-4F69-AB01-0AC098688849}">
      <dgm:prSet/>
      <dgm:spPr/>
      <dgm:t>
        <a:bodyPr/>
        <a:lstStyle/>
        <a:p>
          <a:endParaRPr lang="en-US"/>
        </a:p>
      </dgm:t>
    </dgm:pt>
    <dgm:pt modelId="{125DA8C8-61F4-4EA2-AF65-E4242C10BFA1}" type="sibTrans" cxnId="{E179B87E-CC3F-4F69-AB01-0AC098688849}">
      <dgm:prSet/>
      <dgm:spPr/>
      <dgm:t>
        <a:bodyPr/>
        <a:lstStyle/>
        <a:p>
          <a:endParaRPr lang="en-US"/>
        </a:p>
      </dgm:t>
    </dgm:pt>
    <dgm:pt modelId="{D5056A61-20F9-4317-812B-88F4A50B9A5B}" type="pres">
      <dgm:prSet presAssocID="{8F4602DD-D27F-4ACB-81DB-99214EB4E3E5}" presName="rootnode" presStyleCnt="0">
        <dgm:presLayoutVars>
          <dgm:chMax/>
          <dgm:chPref/>
          <dgm:dir/>
          <dgm:animLvl val="lvl"/>
        </dgm:presLayoutVars>
      </dgm:prSet>
      <dgm:spPr/>
    </dgm:pt>
    <dgm:pt modelId="{6BB58A39-A990-474D-B15E-72ED0A57EB7C}" type="pres">
      <dgm:prSet presAssocID="{23BA3096-A8CF-4067-B5CE-5CFF12717F08}" presName="composite" presStyleCnt="0"/>
      <dgm:spPr/>
    </dgm:pt>
    <dgm:pt modelId="{15B0C514-1422-4A6D-9FC7-F6AB15928BB9}" type="pres">
      <dgm:prSet presAssocID="{23BA3096-A8CF-4067-B5CE-5CFF12717F08}" presName="bentUpArrow1" presStyleLbl="alignImgPlace1" presStyleIdx="0" presStyleCnt="2" custScaleX="57327" custScaleY="55792" custLinFactNeighborX="-846" custLinFactNeighborY="-21164"/>
      <dgm:spPr/>
    </dgm:pt>
    <dgm:pt modelId="{39DF44F1-2CDF-4D1D-AE19-DC2CD43CDA70}" type="pres">
      <dgm:prSet presAssocID="{23BA3096-A8CF-4067-B5CE-5CFF12717F08}" presName="ParentText" presStyleLbl="node1" presStyleIdx="0" presStyleCnt="3" custScaleX="121757" custScaleY="42265" custLinFactNeighborX="7077" custLinFactNeighborY="14830">
        <dgm:presLayoutVars>
          <dgm:chMax val="1"/>
          <dgm:chPref val="1"/>
          <dgm:bulletEnabled val="1"/>
        </dgm:presLayoutVars>
      </dgm:prSet>
      <dgm:spPr/>
    </dgm:pt>
    <dgm:pt modelId="{D06A5454-E24F-4E4C-B231-C4DB8790FC53}" type="pres">
      <dgm:prSet presAssocID="{23BA3096-A8CF-4067-B5CE-5CFF12717F08}" presName="ChildText" presStyleLbl="revTx" presStyleIdx="0" presStyleCnt="2" custLinFactNeighborX="41289" custLinFactNeighborY="-1327">
        <dgm:presLayoutVars>
          <dgm:chMax val="0"/>
          <dgm:chPref val="0"/>
          <dgm:bulletEnabled val="1"/>
        </dgm:presLayoutVars>
      </dgm:prSet>
      <dgm:spPr/>
    </dgm:pt>
    <dgm:pt modelId="{87356D39-BB71-45AA-A1D2-38B4CF93534A}" type="pres">
      <dgm:prSet presAssocID="{2A6E46BA-EE6A-4DDA-8BBC-A0B65B386BCA}" presName="sibTrans" presStyleCnt="0"/>
      <dgm:spPr/>
    </dgm:pt>
    <dgm:pt modelId="{39EA0F24-24AE-4810-8C0A-453AD48C6E81}" type="pres">
      <dgm:prSet presAssocID="{0C491A3A-3675-4784-AB56-987931258A72}" presName="composite" presStyleCnt="0"/>
      <dgm:spPr/>
    </dgm:pt>
    <dgm:pt modelId="{333094A5-B7BF-4208-BC2B-03294814E071}" type="pres">
      <dgm:prSet presAssocID="{0C491A3A-3675-4784-AB56-987931258A72}" presName="bentUpArrow1" presStyleLbl="alignImgPlace1" presStyleIdx="1" presStyleCnt="2" custScaleX="57327" custScaleY="55792" custLinFactNeighborX="-2939" custLinFactNeighborY="-54524"/>
      <dgm:spPr/>
    </dgm:pt>
    <dgm:pt modelId="{125E3D86-D4AA-4B21-9246-4F45C8A61965}" type="pres">
      <dgm:prSet presAssocID="{0C491A3A-3675-4784-AB56-987931258A72}" presName="ParentText" presStyleLbl="node1" presStyleIdx="1" presStyleCnt="3" custScaleX="121757" custScaleY="42265" custLinFactNeighborX="-4718" custLinFactNeighborY="-4221">
        <dgm:presLayoutVars>
          <dgm:chMax val="1"/>
          <dgm:chPref val="1"/>
          <dgm:bulletEnabled val="1"/>
        </dgm:presLayoutVars>
      </dgm:prSet>
      <dgm:spPr/>
    </dgm:pt>
    <dgm:pt modelId="{C4F436F7-C89F-4EF1-9EB2-068EE22751C0}" type="pres">
      <dgm:prSet presAssocID="{0C491A3A-3675-4784-AB56-987931258A72}" presName="ChildText" presStyleLbl="revTx" presStyleIdx="1" presStyleCnt="2" custLinFactNeighborX="40257" custLinFactNeighborY="-2654">
        <dgm:presLayoutVars>
          <dgm:chMax val="0"/>
          <dgm:chPref val="0"/>
          <dgm:bulletEnabled val="1"/>
        </dgm:presLayoutVars>
      </dgm:prSet>
      <dgm:spPr/>
    </dgm:pt>
    <dgm:pt modelId="{B46A2A4D-BB44-4567-896E-5AEF03630F0C}" type="pres">
      <dgm:prSet presAssocID="{860F95DC-5804-465A-8CB1-F35692C20C1B}" presName="sibTrans" presStyleCnt="0"/>
      <dgm:spPr/>
    </dgm:pt>
    <dgm:pt modelId="{28195D6D-2037-4533-96A2-75BF6359DDC4}" type="pres">
      <dgm:prSet presAssocID="{C96F84A7-537E-45E3-B4B3-721591645AAC}" presName="composite" presStyleCnt="0"/>
      <dgm:spPr/>
    </dgm:pt>
    <dgm:pt modelId="{82828E58-DBF7-4E93-A377-AAC93F1BA0C8}" type="pres">
      <dgm:prSet presAssocID="{C96F84A7-537E-45E3-B4B3-721591645AAC}" presName="ParentText" presStyleLbl="node1" presStyleIdx="2" presStyleCnt="3" custScaleX="121757" custScaleY="42265" custLinFactNeighborX="-6134" custLinFactNeighborY="-4718">
        <dgm:presLayoutVars>
          <dgm:chMax val="1"/>
          <dgm:chPref val="1"/>
          <dgm:bulletEnabled val="1"/>
        </dgm:presLayoutVars>
      </dgm:prSet>
      <dgm:spPr/>
    </dgm:pt>
  </dgm:ptLst>
  <dgm:cxnLst>
    <dgm:cxn modelId="{135CD00D-EB5A-4A36-8C79-7802EF684A3A}" srcId="{8F4602DD-D27F-4ACB-81DB-99214EB4E3E5}" destId="{23BA3096-A8CF-4067-B5CE-5CFF12717F08}" srcOrd="0" destOrd="0" parTransId="{90E1CB7E-424C-4CD6-A340-3512255EBBB2}" sibTransId="{2A6E46BA-EE6A-4DDA-8BBC-A0B65B386BCA}"/>
    <dgm:cxn modelId="{DA1D015B-6302-481F-8B07-14F340140FFA}" type="presOf" srcId="{23BA3096-A8CF-4067-B5CE-5CFF12717F08}" destId="{39DF44F1-2CDF-4D1D-AE19-DC2CD43CDA70}" srcOrd="0" destOrd="0" presId="urn:microsoft.com/office/officeart/2005/8/layout/StepDownProcess"/>
    <dgm:cxn modelId="{5EAE6E50-CE99-401D-80BB-67AD7F5BD6AE}" type="presOf" srcId="{0C491A3A-3675-4784-AB56-987931258A72}" destId="{125E3D86-D4AA-4B21-9246-4F45C8A61965}" srcOrd="0" destOrd="0" presId="urn:microsoft.com/office/officeart/2005/8/layout/StepDownProcess"/>
    <dgm:cxn modelId="{E179B87E-CC3F-4F69-AB01-0AC098688849}" srcId="{8F4602DD-D27F-4ACB-81DB-99214EB4E3E5}" destId="{C96F84A7-537E-45E3-B4B3-721591645AAC}" srcOrd="2" destOrd="0" parTransId="{2F05336B-5AE2-45DD-B95E-BB2A81D90268}" sibTransId="{125DA8C8-61F4-4EA2-AF65-E4242C10BFA1}"/>
    <dgm:cxn modelId="{D42BE4D7-31EC-42BC-85B7-F5AE3C0C754B}" type="presOf" srcId="{C96F84A7-537E-45E3-B4B3-721591645AAC}" destId="{82828E58-DBF7-4E93-A377-AAC93F1BA0C8}" srcOrd="0" destOrd="0" presId="urn:microsoft.com/office/officeart/2005/8/layout/StepDownProcess"/>
    <dgm:cxn modelId="{49071FDC-5F8F-4C4C-8625-32B5CBD5DE77}" type="presOf" srcId="{8F4602DD-D27F-4ACB-81DB-99214EB4E3E5}" destId="{D5056A61-20F9-4317-812B-88F4A50B9A5B}" srcOrd="0" destOrd="0" presId="urn:microsoft.com/office/officeart/2005/8/layout/StepDownProcess"/>
    <dgm:cxn modelId="{6349E4ED-9028-4A65-9524-A7B47E3F89DD}" srcId="{8F4602DD-D27F-4ACB-81DB-99214EB4E3E5}" destId="{0C491A3A-3675-4784-AB56-987931258A72}" srcOrd="1" destOrd="0" parTransId="{5A1E21A9-1C78-4060-9BFE-921B5E5222EF}" sibTransId="{860F95DC-5804-465A-8CB1-F35692C20C1B}"/>
    <dgm:cxn modelId="{29B8835D-3E23-420C-9D27-0A7605142838}" type="presParOf" srcId="{D5056A61-20F9-4317-812B-88F4A50B9A5B}" destId="{6BB58A39-A990-474D-B15E-72ED0A57EB7C}" srcOrd="0" destOrd="0" presId="urn:microsoft.com/office/officeart/2005/8/layout/StepDownProcess"/>
    <dgm:cxn modelId="{4D06FA44-F379-46CD-AAF5-242FC7D109AE}" type="presParOf" srcId="{6BB58A39-A990-474D-B15E-72ED0A57EB7C}" destId="{15B0C514-1422-4A6D-9FC7-F6AB15928BB9}" srcOrd="0" destOrd="0" presId="urn:microsoft.com/office/officeart/2005/8/layout/StepDownProcess"/>
    <dgm:cxn modelId="{89056DA3-E103-4CF5-B681-6B019FF764F0}" type="presParOf" srcId="{6BB58A39-A990-474D-B15E-72ED0A57EB7C}" destId="{39DF44F1-2CDF-4D1D-AE19-DC2CD43CDA70}" srcOrd="1" destOrd="0" presId="urn:microsoft.com/office/officeart/2005/8/layout/StepDownProcess"/>
    <dgm:cxn modelId="{A60A0FDB-D4E9-4FAB-B9F3-CB3F949D840A}" type="presParOf" srcId="{6BB58A39-A990-474D-B15E-72ED0A57EB7C}" destId="{D06A5454-E24F-4E4C-B231-C4DB8790FC53}" srcOrd="2" destOrd="0" presId="urn:microsoft.com/office/officeart/2005/8/layout/StepDownProcess"/>
    <dgm:cxn modelId="{11E40A92-6BB2-4FCF-8A78-E017946A39CE}" type="presParOf" srcId="{D5056A61-20F9-4317-812B-88F4A50B9A5B}" destId="{87356D39-BB71-45AA-A1D2-38B4CF93534A}" srcOrd="1" destOrd="0" presId="urn:microsoft.com/office/officeart/2005/8/layout/StepDownProcess"/>
    <dgm:cxn modelId="{D369966D-89A8-4EC9-BA3E-016E31352627}" type="presParOf" srcId="{D5056A61-20F9-4317-812B-88F4A50B9A5B}" destId="{39EA0F24-24AE-4810-8C0A-453AD48C6E81}" srcOrd="2" destOrd="0" presId="urn:microsoft.com/office/officeart/2005/8/layout/StepDownProcess"/>
    <dgm:cxn modelId="{27BFDE2D-3981-400B-AAC8-E192C0CC84C4}" type="presParOf" srcId="{39EA0F24-24AE-4810-8C0A-453AD48C6E81}" destId="{333094A5-B7BF-4208-BC2B-03294814E071}" srcOrd="0" destOrd="0" presId="urn:microsoft.com/office/officeart/2005/8/layout/StepDownProcess"/>
    <dgm:cxn modelId="{81463369-ED02-461B-969B-096D480FADDF}" type="presParOf" srcId="{39EA0F24-24AE-4810-8C0A-453AD48C6E81}" destId="{125E3D86-D4AA-4B21-9246-4F45C8A61965}" srcOrd="1" destOrd="0" presId="urn:microsoft.com/office/officeart/2005/8/layout/StepDownProcess"/>
    <dgm:cxn modelId="{C5015A2D-C496-4D79-B016-AEAD5BE6BA2B}" type="presParOf" srcId="{39EA0F24-24AE-4810-8C0A-453AD48C6E81}" destId="{C4F436F7-C89F-4EF1-9EB2-068EE22751C0}" srcOrd="2" destOrd="0" presId="urn:microsoft.com/office/officeart/2005/8/layout/StepDownProcess"/>
    <dgm:cxn modelId="{F1DE669A-31F7-40F6-8F0B-4D7F81591068}" type="presParOf" srcId="{D5056A61-20F9-4317-812B-88F4A50B9A5B}" destId="{B46A2A4D-BB44-4567-896E-5AEF03630F0C}" srcOrd="3" destOrd="0" presId="urn:microsoft.com/office/officeart/2005/8/layout/StepDownProcess"/>
    <dgm:cxn modelId="{74C56C21-C40E-40EB-ACDC-54AC2E196CDD}" type="presParOf" srcId="{D5056A61-20F9-4317-812B-88F4A50B9A5B}" destId="{28195D6D-2037-4533-96A2-75BF6359DDC4}" srcOrd="4" destOrd="0" presId="urn:microsoft.com/office/officeart/2005/8/layout/StepDownProcess"/>
    <dgm:cxn modelId="{434BC664-5F6E-4627-A9A2-4E69C914F6F1}" type="presParOf" srcId="{28195D6D-2037-4533-96A2-75BF6359DDC4}" destId="{82828E58-DBF7-4E93-A377-AAC93F1BA0C8}"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F4602DD-D27F-4ACB-81DB-99214EB4E3E5}"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US"/>
        </a:p>
      </dgm:t>
    </dgm:pt>
    <dgm:pt modelId="{23BA3096-A8CF-4067-B5CE-5CFF12717F08}">
      <dgm:prSet phldrT="[Text]" custT="1"/>
      <dgm:spPr/>
      <dgm:t>
        <a:bodyPr/>
        <a:lstStyle/>
        <a:p>
          <a:r>
            <a:rPr lang="pt-PT" sz="1600" dirty="0" err="1"/>
            <a:t>Assign</a:t>
          </a:r>
          <a:r>
            <a:rPr lang="pt-PT" sz="1600" dirty="0"/>
            <a:t> </a:t>
          </a:r>
          <a:r>
            <a:rPr lang="pt-PT" sz="1600" dirty="0" err="1"/>
            <a:t>variables</a:t>
          </a:r>
          <a:endParaRPr lang="en-US" sz="1600" dirty="0"/>
        </a:p>
      </dgm:t>
    </dgm:pt>
    <dgm:pt modelId="{90E1CB7E-424C-4CD6-A340-3512255EBBB2}" type="parTrans" cxnId="{135CD00D-EB5A-4A36-8C79-7802EF684A3A}">
      <dgm:prSet/>
      <dgm:spPr/>
      <dgm:t>
        <a:bodyPr/>
        <a:lstStyle/>
        <a:p>
          <a:endParaRPr lang="en-US" sz="1600"/>
        </a:p>
      </dgm:t>
    </dgm:pt>
    <dgm:pt modelId="{2A6E46BA-EE6A-4DDA-8BBC-A0B65B386BCA}" type="sibTrans" cxnId="{135CD00D-EB5A-4A36-8C79-7802EF684A3A}">
      <dgm:prSet/>
      <dgm:spPr/>
      <dgm:t>
        <a:bodyPr/>
        <a:lstStyle/>
        <a:p>
          <a:endParaRPr lang="en-US" sz="1600"/>
        </a:p>
      </dgm:t>
    </dgm:pt>
    <dgm:pt modelId="{0C491A3A-3675-4784-AB56-987931258A72}">
      <dgm:prSet phldrT="[Text]" custT="1"/>
      <dgm:spPr/>
      <dgm:t>
        <a:bodyPr/>
        <a:lstStyle/>
        <a:p>
          <a:r>
            <a:rPr lang="pt-PT" sz="1600" dirty="0" err="1"/>
            <a:t>Standardize</a:t>
          </a:r>
          <a:r>
            <a:rPr lang="pt-PT" sz="1600" dirty="0"/>
            <a:t> Data</a:t>
          </a:r>
          <a:endParaRPr lang="en-US" sz="1600" dirty="0"/>
        </a:p>
      </dgm:t>
    </dgm:pt>
    <dgm:pt modelId="{5A1E21A9-1C78-4060-9BFE-921B5E5222EF}" type="parTrans" cxnId="{6349E4ED-9028-4A65-9524-A7B47E3F89DD}">
      <dgm:prSet/>
      <dgm:spPr/>
      <dgm:t>
        <a:bodyPr/>
        <a:lstStyle/>
        <a:p>
          <a:endParaRPr lang="en-US" sz="1600"/>
        </a:p>
      </dgm:t>
    </dgm:pt>
    <dgm:pt modelId="{860F95DC-5804-465A-8CB1-F35692C20C1B}" type="sibTrans" cxnId="{6349E4ED-9028-4A65-9524-A7B47E3F89DD}">
      <dgm:prSet/>
      <dgm:spPr/>
      <dgm:t>
        <a:bodyPr/>
        <a:lstStyle/>
        <a:p>
          <a:endParaRPr lang="en-US" sz="1600"/>
        </a:p>
      </dgm:t>
    </dgm:pt>
    <dgm:pt modelId="{C96F84A7-537E-45E3-B4B3-721591645AAC}">
      <dgm:prSet phldrT="[Text]" custT="1"/>
      <dgm:spPr/>
      <dgm:t>
        <a:bodyPr/>
        <a:lstStyle/>
        <a:p>
          <a:r>
            <a:rPr lang="pt-PT" sz="1600" dirty="0"/>
            <a:t>Split </a:t>
          </a:r>
          <a:r>
            <a:rPr lang="pt-PT" sz="1600" dirty="0" err="1"/>
            <a:t>train</a:t>
          </a:r>
          <a:r>
            <a:rPr lang="pt-PT" sz="1600" dirty="0"/>
            <a:t> </a:t>
          </a:r>
          <a:r>
            <a:rPr lang="pt-PT" sz="1600" dirty="0" err="1"/>
            <a:t>and</a:t>
          </a:r>
          <a:r>
            <a:rPr lang="pt-PT" sz="1600" dirty="0"/>
            <a:t> </a:t>
          </a:r>
          <a:r>
            <a:rPr lang="pt-PT" sz="1600" dirty="0" err="1"/>
            <a:t>test</a:t>
          </a:r>
          <a:r>
            <a:rPr lang="pt-PT" sz="1600" dirty="0"/>
            <a:t> data</a:t>
          </a:r>
          <a:endParaRPr lang="en-US" sz="1600" dirty="0"/>
        </a:p>
      </dgm:t>
    </dgm:pt>
    <dgm:pt modelId="{2F05336B-5AE2-45DD-B95E-BB2A81D90268}" type="parTrans" cxnId="{E179B87E-CC3F-4F69-AB01-0AC098688849}">
      <dgm:prSet/>
      <dgm:spPr/>
      <dgm:t>
        <a:bodyPr/>
        <a:lstStyle/>
        <a:p>
          <a:endParaRPr lang="en-US" sz="1600"/>
        </a:p>
      </dgm:t>
    </dgm:pt>
    <dgm:pt modelId="{125DA8C8-61F4-4EA2-AF65-E4242C10BFA1}" type="sibTrans" cxnId="{E179B87E-CC3F-4F69-AB01-0AC098688849}">
      <dgm:prSet/>
      <dgm:spPr/>
      <dgm:t>
        <a:bodyPr/>
        <a:lstStyle/>
        <a:p>
          <a:endParaRPr lang="en-US" sz="1600"/>
        </a:p>
      </dgm:t>
    </dgm:pt>
    <dgm:pt modelId="{C951A04A-2FDC-43F6-8B3F-9CD0F5EE566C}">
      <dgm:prSet phldrT="[Text]" custT="1"/>
      <dgm:spPr/>
      <dgm:t>
        <a:bodyPr/>
        <a:lstStyle/>
        <a:p>
          <a:r>
            <a:rPr lang="pt-PT" sz="1600" dirty="0"/>
            <a:t>Use </a:t>
          </a:r>
          <a:r>
            <a:rPr lang="pt-PT" sz="1600" dirty="0" err="1"/>
            <a:t>GridSearchCV</a:t>
          </a:r>
          <a:r>
            <a:rPr lang="pt-PT" sz="1600" dirty="0"/>
            <a:t> for </a:t>
          </a:r>
          <a:r>
            <a:rPr lang="pt-PT" sz="1600" dirty="0" err="1"/>
            <a:t>diferent</a:t>
          </a:r>
          <a:r>
            <a:rPr lang="pt-PT" sz="1600" dirty="0"/>
            <a:t> </a:t>
          </a:r>
          <a:r>
            <a:rPr lang="pt-PT" sz="1600" dirty="0" err="1"/>
            <a:t>algorithms</a:t>
          </a:r>
          <a:endParaRPr lang="en-US" sz="1600" dirty="0"/>
        </a:p>
      </dgm:t>
    </dgm:pt>
    <dgm:pt modelId="{A66C237A-0BB5-4057-9B12-2C83CC8CDBDA}" type="parTrans" cxnId="{00348FE8-8903-4116-9BE4-81527C8AFE17}">
      <dgm:prSet/>
      <dgm:spPr/>
      <dgm:t>
        <a:bodyPr/>
        <a:lstStyle/>
        <a:p>
          <a:endParaRPr lang="en-US" sz="1600"/>
        </a:p>
      </dgm:t>
    </dgm:pt>
    <dgm:pt modelId="{1D452082-E9B3-4B96-A9AD-E01E4876095E}" type="sibTrans" cxnId="{00348FE8-8903-4116-9BE4-81527C8AFE17}">
      <dgm:prSet/>
      <dgm:spPr/>
      <dgm:t>
        <a:bodyPr/>
        <a:lstStyle/>
        <a:p>
          <a:endParaRPr lang="en-US" sz="1600"/>
        </a:p>
      </dgm:t>
    </dgm:pt>
    <dgm:pt modelId="{96B68647-8681-42A5-816F-895E199C6A2F}">
      <dgm:prSet phldrT="[Text]" custT="1"/>
      <dgm:spPr/>
      <dgm:t>
        <a:bodyPr/>
        <a:lstStyle/>
        <a:p>
          <a:r>
            <a:rPr lang="pt-PT" sz="1600" dirty="0" err="1"/>
            <a:t>Calculate</a:t>
          </a:r>
          <a:r>
            <a:rPr lang="pt-PT" sz="1600" dirty="0"/>
            <a:t> score for </a:t>
          </a:r>
          <a:r>
            <a:rPr lang="pt-PT" sz="1600" dirty="0" err="1"/>
            <a:t>each</a:t>
          </a:r>
          <a:r>
            <a:rPr lang="pt-PT" sz="1600" dirty="0"/>
            <a:t> </a:t>
          </a:r>
          <a:r>
            <a:rPr lang="pt-PT" sz="1600" dirty="0" err="1"/>
            <a:t>algorithm</a:t>
          </a:r>
          <a:endParaRPr lang="en-US" sz="1600" dirty="0"/>
        </a:p>
      </dgm:t>
    </dgm:pt>
    <dgm:pt modelId="{B8F25FC7-5B50-42AB-8327-3A30ED3B4392}" type="parTrans" cxnId="{AF92CA6D-86AE-4E0D-9A98-33D087D7A9B8}">
      <dgm:prSet/>
      <dgm:spPr/>
      <dgm:t>
        <a:bodyPr/>
        <a:lstStyle/>
        <a:p>
          <a:endParaRPr lang="en-US" sz="1600"/>
        </a:p>
      </dgm:t>
    </dgm:pt>
    <dgm:pt modelId="{F24A8266-BAF6-4046-9EAC-E26AB97D3149}" type="sibTrans" cxnId="{AF92CA6D-86AE-4E0D-9A98-33D087D7A9B8}">
      <dgm:prSet/>
      <dgm:spPr/>
      <dgm:t>
        <a:bodyPr/>
        <a:lstStyle/>
        <a:p>
          <a:endParaRPr lang="en-US" sz="1600"/>
        </a:p>
      </dgm:t>
    </dgm:pt>
    <dgm:pt modelId="{D5056A61-20F9-4317-812B-88F4A50B9A5B}" type="pres">
      <dgm:prSet presAssocID="{8F4602DD-D27F-4ACB-81DB-99214EB4E3E5}" presName="rootnode" presStyleCnt="0">
        <dgm:presLayoutVars>
          <dgm:chMax/>
          <dgm:chPref/>
          <dgm:dir/>
          <dgm:animLvl val="lvl"/>
        </dgm:presLayoutVars>
      </dgm:prSet>
      <dgm:spPr/>
    </dgm:pt>
    <dgm:pt modelId="{6BB58A39-A990-474D-B15E-72ED0A57EB7C}" type="pres">
      <dgm:prSet presAssocID="{23BA3096-A8CF-4067-B5CE-5CFF12717F08}" presName="composite" presStyleCnt="0"/>
      <dgm:spPr/>
    </dgm:pt>
    <dgm:pt modelId="{15B0C514-1422-4A6D-9FC7-F6AB15928BB9}" type="pres">
      <dgm:prSet presAssocID="{23BA3096-A8CF-4067-B5CE-5CFF12717F08}" presName="bentUpArrow1" presStyleLbl="alignImgPlace1" presStyleIdx="0" presStyleCnt="4" custScaleX="31362" custScaleY="42804" custLinFactX="74000" custLinFactNeighborX="100000" custLinFactNeighborY="89221"/>
      <dgm:spPr>
        <a:xfrm rot="5400000">
          <a:off x="649751" y="896861"/>
          <a:ext cx="473705" cy="554134"/>
        </a:xfrm>
        <a:prstGeom prst="bentUpArrow">
          <a:avLst>
            <a:gd name="adj1" fmla="val 32840"/>
            <a:gd name="adj2" fmla="val 25000"/>
            <a:gd name="adj3" fmla="val 35780"/>
          </a:avLst>
        </a:prstGeom>
        <a:solidFill>
          <a:srgbClr val="4472C4">
            <a:tint val="50000"/>
            <a:hueOff val="0"/>
            <a:satOff val="0"/>
            <a:lumOff val="0"/>
            <a:alphaOff val="0"/>
          </a:srgbClr>
        </a:solidFill>
        <a:ln w="12700" cap="flat" cmpd="sng" algn="ctr">
          <a:solidFill>
            <a:prstClr val="white">
              <a:hueOff val="0"/>
              <a:satOff val="0"/>
              <a:lumOff val="0"/>
              <a:alphaOff val="0"/>
            </a:prstClr>
          </a:solidFill>
          <a:prstDash val="solid"/>
          <a:miter lim="800000"/>
        </a:ln>
        <a:effectLst/>
      </dgm:spPr>
    </dgm:pt>
    <dgm:pt modelId="{39DF44F1-2CDF-4D1D-AE19-DC2CD43CDA70}" type="pres">
      <dgm:prSet presAssocID="{23BA3096-A8CF-4067-B5CE-5CFF12717F08}" presName="ParentText" presStyleLbl="node1" presStyleIdx="0" presStyleCnt="5" custScaleX="121468" custScaleY="42265" custLinFactX="47325" custLinFactY="27454" custLinFactNeighborX="100000" custLinFactNeighborY="100000">
        <dgm:presLayoutVars>
          <dgm:chMax val="1"/>
          <dgm:chPref val="1"/>
          <dgm:bulletEnabled val="1"/>
        </dgm:presLayoutVars>
      </dgm:prSet>
      <dgm:spPr/>
    </dgm:pt>
    <dgm:pt modelId="{D06A5454-E24F-4E4C-B231-C4DB8790FC53}" type="pres">
      <dgm:prSet presAssocID="{23BA3096-A8CF-4067-B5CE-5CFF12717F08}" presName="ChildText" presStyleLbl="revTx" presStyleIdx="0" presStyleCnt="4" custLinFactNeighborX="41289" custLinFactNeighborY="-1327">
        <dgm:presLayoutVars>
          <dgm:chMax val="0"/>
          <dgm:chPref val="0"/>
          <dgm:bulletEnabled val="1"/>
        </dgm:presLayoutVars>
      </dgm:prSet>
      <dgm:spPr/>
    </dgm:pt>
    <dgm:pt modelId="{87356D39-BB71-45AA-A1D2-38B4CF93534A}" type="pres">
      <dgm:prSet presAssocID="{2A6E46BA-EE6A-4DDA-8BBC-A0B65B386BCA}" presName="sibTrans" presStyleCnt="0"/>
      <dgm:spPr/>
    </dgm:pt>
    <dgm:pt modelId="{39EA0F24-24AE-4810-8C0A-453AD48C6E81}" type="pres">
      <dgm:prSet presAssocID="{0C491A3A-3675-4784-AB56-987931258A72}" presName="composite" presStyleCnt="0"/>
      <dgm:spPr/>
    </dgm:pt>
    <dgm:pt modelId="{333094A5-B7BF-4208-BC2B-03294814E071}" type="pres">
      <dgm:prSet presAssocID="{0C491A3A-3675-4784-AB56-987931258A72}" presName="bentUpArrow1" presStyleLbl="alignImgPlace1" presStyleIdx="1" presStyleCnt="4" custScaleX="57327" custScaleY="55792" custLinFactY="35962" custLinFactNeighborX="-55962" custLinFactNeighborY="100000"/>
      <dgm:spPr>
        <a:noFill/>
        <a:ln>
          <a:noFill/>
        </a:ln>
      </dgm:spPr>
    </dgm:pt>
    <dgm:pt modelId="{125E3D86-D4AA-4B21-9246-4F45C8A61965}" type="pres">
      <dgm:prSet presAssocID="{0C491A3A-3675-4784-AB56-987931258A72}" presName="ParentText" presStyleLbl="node1" presStyleIdx="1" presStyleCnt="5" custScaleX="121757" custScaleY="42265" custLinFactX="2266" custLinFactNeighborX="100000" custLinFactNeighborY="98680">
        <dgm:presLayoutVars>
          <dgm:chMax val="1"/>
          <dgm:chPref val="1"/>
          <dgm:bulletEnabled val="1"/>
        </dgm:presLayoutVars>
      </dgm:prSet>
      <dgm:spPr/>
    </dgm:pt>
    <dgm:pt modelId="{C4F436F7-C89F-4EF1-9EB2-068EE22751C0}" type="pres">
      <dgm:prSet presAssocID="{0C491A3A-3675-4784-AB56-987931258A72}" presName="ChildText" presStyleLbl="revTx" presStyleIdx="1" presStyleCnt="4" custLinFactNeighborX="40257" custLinFactNeighborY="-2654">
        <dgm:presLayoutVars>
          <dgm:chMax val="0"/>
          <dgm:chPref val="0"/>
          <dgm:bulletEnabled val="1"/>
        </dgm:presLayoutVars>
      </dgm:prSet>
      <dgm:spPr/>
    </dgm:pt>
    <dgm:pt modelId="{B46A2A4D-BB44-4567-896E-5AEF03630F0C}" type="pres">
      <dgm:prSet presAssocID="{860F95DC-5804-465A-8CB1-F35692C20C1B}" presName="sibTrans" presStyleCnt="0"/>
      <dgm:spPr/>
    </dgm:pt>
    <dgm:pt modelId="{28195D6D-2037-4533-96A2-75BF6359DDC4}" type="pres">
      <dgm:prSet presAssocID="{C96F84A7-537E-45E3-B4B3-721591645AAC}" presName="composite" presStyleCnt="0"/>
      <dgm:spPr/>
    </dgm:pt>
    <dgm:pt modelId="{299A21F8-E220-4A5E-A279-5B423B945433}" type="pres">
      <dgm:prSet presAssocID="{C96F84A7-537E-45E3-B4B3-721591645AAC}" presName="bentUpArrow1" presStyleLbl="alignImgPlace1" presStyleIdx="2" presStyleCnt="4" custLinFactX="-68147" custLinFactNeighborX="-100000" custLinFactNeighborY="-26368"/>
      <dgm:spPr>
        <a:xfrm rot="5400000">
          <a:off x="2989705" y="2551844"/>
          <a:ext cx="849055" cy="966620"/>
        </a:xfrm>
        <a:prstGeom prst="bentUpArrow">
          <a:avLst>
            <a:gd name="adj1" fmla="val 32840"/>
            <a:gd name="adj2" fmla="val 25000"/>
            <a:gd name="adj3" fmla="val 35780"/>
          </a:avLst>
        </a:prstGeom>
        <a:noFill/>
        <a:ln w="12700" cap="flat" cmpd="sng" algn="ctr">
          <a:noFill/>
          <a:prstDash val="solid"/>
          <a:miter lim="800000"/>
        </a:ln>
        <a:effectLst/>
      </dgm:spPr>
    </dgm:pt>
    <dgm:pt modelId="{82828E58-DBF7-4E93-A377-AAC93F1BA0C8}" type="pres">
      <dgm:prSet presAssocID="{C96F84A7-537E-45E3-B4B3-721591645AAC}" presName="ParentText" presStyleLbl="node1" presStyleIdx="2" presStyleCnt="5" custScaleX="121757" custScaleY="49633" custLinFactNeighborX="57315" custLinFactNeighborY="70073">
        <dgm:presLayoutVars>
          <dgm:chMax val="1"/>
          <dgm:chPref val="1"/>
          <dgm:bulletEnabled val="1"/>
        </dgm:presLayoutVars>
      </dgm:prSet>
      <dgm:spPr/>
    </dgm:pt>
    <dgm:pt modelId="{55EE663C-ED1F-4F22-9B4F-FC25F3BABE1F}" type="pres">
      <dgm:prSet presAssocID="{C96F84A7-537E-45E3-B4B3-721591645AAC}" presName="ChildText" presStyleLbl="revTx" presStyleIdx="2" presStyleCnt="4">
        <dgm:presLayoutVars>
          <dgm:chMax val="0"/>
          <dgm:chPref val="0"/>
          <dgm:bulletEnabled val="1"/>
        </dgm:presLayoutVars>
      </dgm:prSet>
      <dgm:spPr/>
    </dgm:pt>
    <dgm:pt modelId="{496F4C5B-9B6B-462F-AB8B-5B66BAE3F215}" type="pres">
      <dgm:prSet presAssocID="{125DA8C8-61F4-4EA2-AF65-E4242C10BFA1}" presName="sibTrans" presStyleCnt="0"/>
      <dgm:spPr/>
    </dgm:pt>
    <dgm:pt modelId="{070E708D-9CED-496F-BAB9-50817A8E14DD}" type="pres">
      <dgm:prSet presAssocID="{C951A04A-2FDC-43F6-8B3F-9CD0F5EE566C}" presName="composite" presStyleCnt="0"/>
      <dgm:spPr/>
    </dgm:pt>
    <dgm:pt modelId="{061C897C-2871-4244-9379-C31FE255FAF1}" type="pres">
      <dgm:prSet presAssocID="{C951A04A-2FDC-43F6-8B3F-9CD0F5EE566C}" presName="bentUpArrow1" presStyleLbl="alignImgPlace1" presStyleIdx="3" presStyleCnt="4" custLinFactX="-100000" custLinFactNeighborX="-171425" custLinFactNeighborY="-23471"/>
      <dgm:spPr>
        <a:noFill/>
        <a:ln>
          <a:noFill/>
        </a:ln>
      </dgm:spPr>
    </dgm:pt>
    <dgm:pt modelId="{189DBA27-D6C5-4FC4-A488-D3BADA8E145F}" type="pres">
      <dgm:prSet presAssocID="{C951A04A-2FDC-43F6-8B3F-9CD0F5EE566C}" presName="ParentText" presStyleLbl="node1" presStyleIdx="3" presStyleCnt="5" custScaleX="149675" custScaleY="68126" custLinFactNeighborX="16172" custLinFactNeighborY="39045">
        <dgm:presLayoutVars>
          <dgm:chMax val="1"/>
          <dgm:chPref val="1"/>
          <dgm:bulletEnabled val="1"/>
        </dgm:presLayoutVars>
      </dgm:prSet>
      <dgm:spPr/>
    </dgm:pt>
    <dgm:pt modelId="{2FA3068E-A2C2-4A8F-A545-5E08AA54E777}" type="pres">
      <dgm:prSet presAssocID="{C951A04A-2FDC-43F6-8B3F-9CD0F5EE566C}" presName="ChildText" presStyleLbl="revTx" presStyleIdx="3" presStyleCnt="4">
        <dgm:presLayoutVars>
          <dgm:chMax val="0"/>
          <dgm:chPref val="0"/>
          <dgm:bulletEnabled val="1"/>
        </dgm:presLayoutVars>
      </dgm:prSet>
      <dgm:spPr/>
    </dgm:pt>
    <dgm:pt modelId="{DAF54F01-48EC-4F3E-8031-3FA811409E78}" type="pres">
      <dgm:prSet presAssocID="{1D452082-E9B3-4B96-A9AD-E01E4876095E}" presName="sibTrans" presStyleCnt="0"/>
      <dgm:spPr/>
    </dgm:pt>
    <dgm:pt modelId="{8B7723A9-FB15-4F08-8FB1-6F1C558C2E14}" type="pres">
      <dgm:prSet presAssocID="{96B68647-8681-42A5-816F-895E199C6A2F}" presName="composite" presStyleCnt="0"/>
      <dgm:spPr/>
    </dgm:pt>
    <dgm:pt modelId="{364BBFCD-1B16-4CA7-80AF-B242DDD446A4}" type="pres">
      <dgm:prSet presAssocID="{96B68647-8681-42A5-816F-895E199C6A2F}" presName="ParentText" presStyleLbl="node1" presStyleIdx="4" presStyleCnt="5" custScaleX="151611" custScaleY="77339" custLinFactNeighborX="79" custLinFactNeighborY="26600">
        <dgm:presLayoutVars>
          <dgm:chMax val="1"/>
          <dgm:chPref val="1"/>
          <dgm:bulletEnabled val="1"/>
        </dgm:presLayoutVars>
      </dgm:prSet>
      <dgm:spPr/>
    </dgm:pt>
  </dgm:ptLst>
  <dgm:cxnLst>
    <dgm:cxn modelId="{135CD00D-EB5A-4A36-8C79-7802EF684A3A}" srcId="{8F4602DD-D27F-4ACB-81DB-99214EB4E3E5}" destId="{23BA3096-A8CF-4067-B5CE-5CFF12717F08}" srcOrd="0" destOrd="0" parTransId="{90E1CB7E-424C-4CD6-A340-3512255EBBB2}" sibTransId="{2A6E46BA-EE6A-4DDA-8BBC-A0B65B386BCA}"/>
    <dgm:cxn modelId="{DA1D015B-6302-481F-8B07-14F340140FFA}" type="presOf" srcId="{23BA3096-A8CF-4067-B5CE-5CFF12717F08}" destId="{39DF44F1-2CDF-4D1D-AE19-DC2CD43CDA70}" srcOrd="0" destOrd="0" presId="urn:microsoft.com/office/officeart/2005/8/layout/StepDownProcess"/>
    <dgm:cxn modelId="{51EBD260-92C2-46BE-8B47-35931EE62F17}" type="presOf" srcId="{C951A04A-2FDC-43F6-8B3F-9CD0F5EE566C}" destId="{189DBA27-D6C5-4FC4-A488-D3BADA8E145F}" srcOrd="0" destOrd="0" presId="urn:microsoft.com/office/officeart/2005/8/layout/StepDownProcess"/>
    <dgm:cxn modelId="{AF92CA6D-86AE-4E0D-9A98-33D087D7A9B8}" srcId="{8F4602DD-D27F-4ACB-81DB-99214EB4E3E5}" destId="{96B68647-8681-42A5-816F-895E199C6A2F}" srcOrd="4" destOrd="0" parTransId="{B8F25FC7-5B50-42AB-8327-3A30ED3B4392}" sibTransId="{F24A8266-BAF6-4046-9EAC-E26AB97D3149}"/>
    <dgm:cxn modelId="{5EAE6E50-CE99-401D-80BB-67AD7F5BD6AE}" type="presOf" srcId="{0C491A3A-3675-4784-AB56-987931258A72}" destId="{125E3D86-D4AA-4B21-9246-4F45C8A61965}" srcOrd="0" destOrd="0" presId="urn:microsoft.com/office/officeart/2005/8/layout/StepDownProcess"/>
    <dgm:cxn modelId="{E179B87E-CC3F-4F69-AB01-0AC098688849}" srcId="{8F4602DD-D27F-4ACB-81DB-99214EB4E3E5}" destId="{C96F84A7-537E-45E3-B4B3-721591645AAC}" srcOrd="2" destOrd="0" parTransId="{2F05336B-5AE2-45DD-B95E-BB2A81D90268}" sibTransId="{125DA8C8-61F4-4EA2-AF65-E4242C10BFA1}"/>
    <dgm:cxn modelId="{35D50CBA-15EC-4DA7-81C3-7670A421F34B}" type="presOf" srcId="{96B68647-8681-42A5-816F-895E199C6A2F}" destId="{364BBFCD-1B16-4CA7-80AF-B242DDD446A4}" srcOrd="0" destOrd="0" presId="urn:microsoft.com/office/officeart/2005/8/layout/StepDownProcess"/>
    <dgm:cxn modelId="{D42BE4D7-31EC-42BC-85B7-F5AE3C0C754B}" type="presOf" srcId="{C96F84A7-537E-45E3-B4B3-721591645AAC}" destId="{82828E58-DBF7-4E93-A377-AAC93F1BA0C8}" srcOrd="0" destOrd="0" presId="urn:microsoft.com/office/officeart/2005/8/layout/StepDownProcess"/>
    <dgm:cxn modelId="{49071FDC-5F8F-4C4C-8625-32B5CBD5DE77}" type="presOf" srcId="{8F4602DD-D27F-4ACB-81DB-99214EB4E3E5}" destId="{D5056A61-20F9-4317-812B-88F4A50B9A5B}" srcOrd="0" destOrd="0" presId="urn:microsoft.com/office/officeart/2005/8/layout/StepDownProcess"/>
    <dgm:cxn modelId="{00348FE8-8903-4116-9BE4-81527C8AFE17}" srcId="{8F4602DD-D27F-4ACB-81DB-99214EB4E3E5}" destId="{C951A04A-2FDC-43F6-8B3F-9CD0F5EE566C}" srcOrd="3" destOrd="0" parTransId="{A66C237A-0BB5-4057-9B12-2C83CC8CDBDA}" sibTransId="{1D452082-E9B3-4B96-A9AD-E01E4876095E}"/>
    <dgm:cxn modelId="{6349E4ED-9028-4A65-9524-A7B47E3F89DD}" srcId="{8F4602DD-D27F-4ACB-81DB-99214EB4E3E5}" destId="{0C491A3A-3675-4784-AB56-987931258A72}" srcOrd="1" destOrd="0" parTransId="{5A1E21A9-1C78-4060-9BFE-921B5E5222EF}" sibTransId="{860F95DC-5804-465A-8CB1-F35692C20C1B}"/>
    <dgm:cxn modelId="{29B8835D-3E23-420C-9D27-0A7605142838}" type="presParOf" srcId="{D5056A61-20F9-4317-812B-88F4A50B9A5B}" destId="{6BB58A39-A990-474D-B15E-72ED0A57EB7C}" srcOrd="0" destOrd="0" presId="urn:microsoft.com/office/officeart/2005/8/layout/StepDownProcess"/>
    <dgm:cxn modelId="{4D06FA44-F379-46CD-AAF5-242FC7D109AE}" type="presParOf" srcId="{6BB58A39-A990-474D-B15E-72ED0A57EB7C}" destId="{15B0C514-1422-4A6D-9FC7-F6AB15928BB9}" srcOrd="0" destOrd="0" presId="urn:microsoft.com/office/officeart/2005/8/layout/StepDownProcess"/>
    <dgm:cxn modelId="{89056DA3-E103-4CF5-B681-6B019FF764F0}" type="presParOf" srcId="{6BB58A39-A990-474D-B15E-72ED0A57EB7C}" destId="{39DF44F1-2CDF-4D1D-AE19-DC2CD43CDA70}" srcOrd="1" destOrd="0" presId="urn:microsoft.com/office/officeart/2005/8/layout/StepDownProcess"/>
    <dgm:cxn modelId="{A60A0FDB-D4E9-4FAB-B9F3-CB3F949D840A}" type="presParOf" srcId="{6BB58A39-A990-474D-B15E-72ED0A57EB7C}" destId="{D06A5454-E24F-4E4C-B231-C4DB8790FC53}" srcOrd="2" destOrd="0" presId="urn:microsoft.com/office/officeart/2005/8/layout/StepDownProcess"/>
    <dgm:cxn modelId="{11E40A92-6BB2-4FCF-8A78-E017946A39CE}" type="presParOf" srcId="{D5056A61-20F9-4317-812B-88F4A50B9A5B}" destId="{87356D39-BB71-45AA-A1D2-38B4CF93534A}" srcOrd="1" destOrd="0" presId="urn:microsoft.com/office/officeart/2005/8/layout/StepDownProcess"/>
    <dgm:cxn modelId="{D369966D-89A8-4EC9-BA3E-016E31352627}" type="presParOf" srcId="{D5056A61-20F9-4317-812B-88F4A50B9A5B}" destId="{39EA0F24-24AE-4810-8C0A-453AD48C6E81}" srcOrd="2" destOrd="0" presId="urn:microsoft.com/office/officeart/2005/8/layout/StepDownProcess"/>
    <dgm:cxn modelId="{27BFDE2D-3981-400B-AAC8-E192C0CC84C4}" type="presParOf" srcId="{39EA0F24-24AE-4810-8C0A-453AD48C6E81}" destId="{333094A5-B7BF-4208-BC2B-03294814E071}" srcOrd="0" destOrd="0" presId="urn:microsoft.com/office/officeart/2005/8/layout/StepDownProcess"/>
    <dgm:cxn modelId="{81463369-ED02-461B-969B-096D480FADDF}" type="presParOf" srcId="{39EA0F24-24AE-4810-8C0A-453AD48C6E81}" destId="{125E3D86-D4AA-4B21-9246-4F45C8A61965}" srcOrd="1" destOrd="0" presId="urn:microsoft.com/office/officeart/2005/8/layout/StepDownProcess"/>
    <dgm:cxn modelId="{C5015A2D-C496-4D79-B016-AEAD5BE6BA2B}" type="presParOf" srcId="{39EA0F24-24AE-4810-8C0A-453AD48C6E81}" destId="{C4F436F7-C89F-4EF1-9EB2-068EE22751C0}" srcOrd="2" destOrd="0" presId="urn:microsoft.com/office/officeart/2005/8/layout/StepDownProcess"/>
    <dgm:cxn modelId="{F1DE669A-31F7-40F6-8F0B-4D7F81591068}" type="presParOf" srcId="{D5056A61-20F9-4317-812B-88F4A50B9A5B}" destId="{B46A2A4D-BB44-4567-896E-5AEF03630F0C}" srcOrd="3" destOrd="0" presId="urn:microsoft.com/office/officeart/2005/8/layout/StepDownProcess"/>
    <dgm:cxn modelId="{74C56C21-C40E-40EB-ACDC-54AC2E196CDD}" type="presParOf" srcId="{D5056A61-20F9-4317-812B-88F4A50B9A5B}" destId="{28195D6D-2037-4533-96A2-75BF6359DDC4}" srcOrd="4" destOrd="0" presId="urn:microsoft.com/office/officeart/2005/8/layout/StepDownProcess"/>
    <dgm:cxn modelId="{72A5AED1-1938-4BA8-AF47-4E4757FA643A}" type="presParOf" srcId="{28195D6D-2037-4533-96A2-75BF6359DDC4}" destId="{299A21F8-E220-4A5E-A279-5B423B945433}" srcOrd="0" destOrd="0" presId="urn:microsoft.com/office/officeart/2005/8/layout/StepDownProcess"/>
    <dgm:cxn modelId="{434BC664-5F6E-4627-A9A2-4E69C914F6F1}" type="presParOf" srcId="{28195D6D-2037-4533-96A2-75BF6359DDC4}" destId="{82828E58-DBF7-4E93-A377-AAC93F1BA0C8}" srcOrd="1" destOrd="0" presId="urn:microsoft.com/office/officeart/2005/8/layout/StepDownProcess"/>
    <dgm:cxn modelId="{5DC74FE0-AC98-4897-9B30-9E0416CCF277}" type="presParOf" srcId="{28195D6D-2037-4533-96A2-75BF6359DDC4}" destId="{55EE663C-ED1F-4F22-9B4F-FC25F3BABE1F}" srcOrd="2" destOrd="0" presId="urn:microsoft.com/office/officeart/2005/8/layout/StepDownProcess"/>
    <dgm:cxn modelId="{0DF542A4-C011-45C8-B674-C9D125A71A79}" type="presParOf" srcId="{D5056A61-20F9-4317-812B-88F4A50B9A5B}" destId="{496F4C5B-9B6B-462F-AB8B-5B66BAE3F215}" srcOrd="5" destOrd="0" presId="urn:microsoft.com/office/officeart/2005/8/layout/StepDownProcess"/>
    <dgm:cxn modelId="{A662DCB1-B385-4443-804E-0AA061D0C400}" type="presParOf" srcId="{D5056A61-20F9-4317-812B-88F4A50B9A5B}" destId="{070E708D-9CED-496F-BAB9-50817A8E14DD}" srcOrd="6" destOrd="0" presId="urn:microsoft.com/office/officeart/2005/8/layout/StepDownProcess"/>
    <dgm:cxn modelId="{FF3E4E4E-E2A1-4A60-828D-88E26043D19B}" type="presParOf" srcId="{070E708D-9CED-496F-BAB9-50817A8E14DD}" destId="{061C897C-2871-4244-9379-C31FE255FAF1}" srcOrd="0" destOrd="0" presId="urn:microsoft.com/office/officeart/2005/8/layout/StepDownProcess"/>
    <dgm:cxn modelId="{5569889F-C0EE-4F0E-9D35-8B2D04008B23}" type="presParOf" srcId="{070E708D-9CED-496F-BAB9-50817A8E14DD}" destId="{189DBA27-D6C5-4FC4-A488-D3BADA8E145F}" srcOrd="1" destOrd="0" presId="urn:microsoft.com/office/officeart/2005/8/layout/StepDownProcess"/>
    <dgm:cxn modelId="{ED4D0A5B-BB00-4EB5-979A-6FE0E8533CF0}" type="presParOf" srcId="{070E708D-9CED-496F-BAB9-50817A8E14DD}" destId="{2FA3068E-A2C2-4A8F-A545-5E08AA54E777}" srcOrd="2" destOrd="0" presId="urn:microsoft.com/office/officeart/2005/8/layout/StepDownProcess"/>
    <dgm:cxn modelId="{869D5ED6-E0F7-492A-A35C-14476259166F}" type="presParOf" srcId="{D5056A61-20F9-4317-812B-88F4A50B9A5B}" destId="{DAF54F01-48EC-4F3E-8031-3FA811409E78}" srcOrd="7" destOrd="0" presId="urn:microsoft.com/office/officeart/2005/8/layout/StepDownProcess"/>
    <dgm:cxn modelId="{B4659803-371A-4C61-BF28-451A7573AEAC}" type="presParOf" srcId="{D5056A61-20F9-4317-812B-88F4A50B9A5B}" destId="{8B7723A9-FB15-4F08-8FB1-6F1C558C2E14}" srcOrd="8" destOrd="0" presId="urn:microsoft.com/office/officeart/2005/8/layout/StepDownProcess"/>
    <dgm:cxn modelId="{6AE8927D-AB9D-404F-962B-B4C6BF693C28}" type="presParOf" srcId="{8B7723A9-FB15-4F08-8FB1-6F1C558C2E14}" destId="{364BBFCD-1B16-4CA7-80AF-B242DDD446A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B0C514-1422-4A6D-9FC7-F6AB15928BB9}">
      <dsp:nvSpPr>
        <dsp:cNvPr id="0" name=""/>
        <dsp:cNvSpPr/>
      </dsp:nvSpPr>
      <dsp:spPr>
        <a:xfrm rot="5400000">
          <a:off x="702609" y="1720209"/>
          <a:ext cx="463991" cy="542770"/>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9DF44F1-2CDF-4D1D-AE19-DC2CD43CDA70}">
      <dsp:nvSpPr>
        <dsp:cNvPr id="0" name=""/>
        <dsp:cNvSpPr/>
      </dsp:nvSpPr>
      <dsp:spPr>
        <a:xfrm>
          <a:off x="865" y="905065"/>
          <a:ext cx="2011184" cy="714445"/>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pt-PT" sz="1800" kern="1200" dirty="0" err="1"/>
            <a:t>Request</a:t>
          </a:r>
          <a:r>
            <a:rPr lang="pt-PT" sz="1800" kern="1200" dirty="0"/>
            <a:t> data </a:t>
          </a:r>
          <a:r>
            <a:rPr lang="pt-PT" sz="1800" kern="1200" dirty="0" err="1"/>
            <a:t>from</a:t>
          </a:r>
          <a:r>
            <a:rPr lang="pt-PT" sz="1800" kern="1200" dirty="0"/>
            <a:t> API</a:t>
          </a:r>
          <a:endParaRPr lang="en-US" sz="1800" kern="1200" dirty="0"/>
        </a:p>
      </dsp:txBody>
      <dsp:txXfrm>
        <a:off x="35748" y="939948"/>
        <a:ext cx="1941418" cy="644679"/>
      </dsp:txXfrm>
    </dsp:sp>
    <dsp:sp modelId="{D06A5454-E24F-4E4C-B231-C4DB8790FC53}">
      <dsp:nvSpPr>
        <dsp:cNvPr id="0" name=""/>
        <dsp:cNvSpPr/>
      </dsp:nvSpPr>
      <dsp:spPr>
        <a:xfrm>
          <a:off x="2126873" y="855261"/>
          <a:ext cx="1018226" cy="792042"/>
        </a:xfrm>
        <a:prstGeom prst="rect">
          <a:avLst/>
        </a:prstGeom>
        <a:noFill/>
        <a:ln>
          <a:noFill/>
        </a:ln>
        <a:effectLst/>
      </dsp:spPr>
      <dsp:style>
        <a:lnRef idx="0">
          <a:scrgbClr r="0" g="0" b="0"/>
        </a:lnRef>
        <a:fillRef idx="0">
          <a:scrgbClr r="0" g="0" b="0"/>
        </a:fillRef>
        <a:effectRef idx="0">
          <a:scrgbClr r="0" g="0" b="0"/>
        </a:effectRef>
        <a:fontRef idx="minor"/>
      </dsp:style>
    </dsp:sp>
    <dsp:sp modelId="{333094A5-B7BF-4208-BC2B-03294814E071}">
      <dsp:nvSpPr>
        <dsp:cNvPr id="0" name=""/>
        <dsp:cNvSpPr/>
      </dsp:nvSpPr>
      <dsp:spPr>
        <a:xfrm rot="5400000">
          <a:off x="2010042" y="2543734"/>
          <a:ext cx="463991" cy="542770"/>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25E3D86-D4AA-4B21-9246-4F45C8A61965}">
      <dsp:nvSpPr>
        <dsp:cNvPr id="0" name=""/>
        <dsp:cNvSpPr/>
      </dsp:nvSpPr>
      <dsp:spPr>
        <a:xfrm>
          <a:off x="1308298" y="1728589"/>
          <a:ext cx="2011184" cy="714445"/>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pt-PT" sz="1800" kern="1200" dirty="0"/>
            <a:t>JSON -&gt; </a:t>
          </a:r>
          <a:r>
            <a:rPr lang="pt-PT" sz="1800" kern="1200" dirty="0" err="1"/>
            <a:t>DataFrame</a:t>
          </a:r>
          <a:endParaRPr lang="en-US" sz="1800" kern="1200" dirty="0"/>
        </a:p>
      </dsp:txBody>
      <dsp:txXfrm>
        <a:off x="1343181" y="1763472"/>
        <a:ext cx="1941418" cy="644679"/>
      </dsp:txXfrm>
    </dsp:sp>
    <dsp:sp modelId="{C4F436F7-C89F-4EF1-9EB2-068EE22751C0}">
      <dsp:nvSpPr>
        <dsp:cNvPr id="0" name=""/>
        <dsp:cNvSpPr/>
      </dsp:nvSpPr>
      <dsp:spPr>
        <a:xfrm>
          <a:off x="3423798" y="1668275"/>
          <a:ext cx="1018226" cy="792042"/>
        </a:xfrm>
        <a:prstGeom prst="rect">
          <a:avLst/>
        </a:prstGeom>
        <a:noFill/>
        <a:ln>
          <a:noFill/>
        </a:ln>
        <a:effectLst/>
      </dsp:spPr>
      <dsp:style>
        <a:lnRef idx="0">
          <a:scrgbClr r="0" g="0" b="0"/>
        </a:lnRef>
        <a:fillRef idx="0">
          <a:scrgbClr r="0" g="0" b="0"/>
        </a:fillRef>
        <a:effectRef idx="0">
          <a:scrgbClr r="0" g="0" b="0"/>
        </a:effectRef>
        <a:fontRef idx="minor"/>
      </dsp:style>
    </dsp:sp>
    <dsp:sp modelId="{6F53AA96-96E2-41B5-B5C6-CA07A7C28AF7}">
      <dsp:nvSpPr>
        <dsp:cNvPr id="0" name=""/>
        <dsp:cNvSpPr/>
      </dsp:nvSpPr>
      <dsp:spPr>
        <a:xfrm rot="5400000">
          <a:off x="3317475" y="3367259"/>
          <a:ext cx="463991" cy="542770"/>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2828E58-DBF7-4E93-A377-AAC93F1BA0C8}">
      <dsp:nvSpPr>
        <dsp:cNvPr id="0" name=""/>
        <dsp:cNvSpPr/>
      </dsp:nvSpPr>
      <dsp:spPr>
        <a:xfrm>
          <a:off x="2615731" y="2552114"/>
          <a:ext cx="2011184" cy="714445"/>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pt-PT" sz="1800" kern="1200" dirty="0" err="1"/>
            <a:t>Filtering</a:t>
          </a:r>
          <a:r>
            <a:rPr lang="pt-PT" sz="1800" kern="1200" dirty="0"/>
            <a:t> Data</a:t>
          </a:r>
          <a:endParaRPr lang="en-US" sz="1800" kern="1200" dirty="0"/>
        </a:p>
      </dsp:txBody>
      <dsp:txXfrm>
        <a:off x="2650614" y="2586997"/>
        <a:ext cx="1941418" cy="644679"/>
      </dsp:txXfrm>
    </dsp:sp>
    <dsp:sp modelId="{EE50C5BB-B674-4025-822C-618CF412E189}">
      <dsp:nvSpPr>
        <dsp:cNvPr id="0" name=""/>
        <dsp:cNvSpPr/>
      </dsp:nvSpPr>
      <dsp:spPr>
        <a:xfrm>
          <a:off x="4321323" y="2512821"/>
          <a:ext cx="1018226" cy="792042"/>
        </a:xfrm>
        <a:prstGeom prst="rect">
          <a:avLst/>
        </a:prstGeom>
        <a:noFill/>
        <a:ln>
          <a:noFill/>
        </a:ln>
        <a:effectLst/>
      </dsp:spPr>
      <dsp:style>
        <a:lnRef idx="0">
          <a:scrgbClr r="0" g="0" b="0"/>
        </a:lnRef>
        <a:fillRef idx="0">
          <a:scrgbClr r="0" g="0" b="0"/>
        </a:fillRef>
        <a:effectRef idx="0">
          <a:scrgbClr r="0" g="0" b="0"/>
        </a:effectRef>
        <a:fontRef idx="minor"/>
      </dsp:style>
    </dsp:sp>
    <dsp:sp modelId="{A1DDA1B7-20DB-4923-8EF7-40BD0211CD02}">
      <dsp:nvSpPr>
        <dsp:cNvPr id="0" name=""/>
        <dsp:cNvSpPr/>
      </dsp:nvSpPr>
      <dsp:spPr>
        <a:xfrm>
          <a:off x="3923164" y="3375639"/>
          <a:ext cx="2011184" cy="714445"/>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pt-PT" sz="1800" kern="1200" dirty="0" err="1"/>
            <a:t>Dealing</a:t>
          </a:r>
          <a:r>
            <a:rPr lang="pt-PT" sz="1800" kern="1200" dirty="0"/>
            <a:t> </a:t>
          </a:r>
          <a:r>
            <a:rPr lang="pt-PT" sz="1800" kern="1200" dirty="0" err="1"/>
            <a:t>with</a:t>
          </a:r>
          <a:r>
            <a:rPr lang="pt-PT" sz="1800" kern="1200" dirty="0"/>
            <a:t> </a:t>
          </a:r>
          <a:r>
            <a:rPr lang="pt-PT" sz="1800" kern="1200" dirty="0" err="1"/>
            <a:t>Missing</a:t>
          </a:r>
          <a:r>
            <a:rPr lang="pt-PT" sz="1800" kern="1200" dirty="0"/>
            <a:t> </a:t>
          </a:r>
          <a:r>
            <a:rPr lang="pt-PT" sz="1800" kern="1200" dirty="0" err="1"/>
            <a:t>Values</a:t>
          </a:r>
          <a:endParaRPr lang="en-US" sz="1800" kern="1200" dirty="0"/>
        </a:p>
      </dsp:txBody>
      <dsp:txXfrm>
        <a:off x="3958047" y="3410522"/>
        <a:ext cx="1941418" cy="644679"/>
      </dsp:txXfrm>
    </dsp:sp>
    <dsp:sp modelId="{957C6C7E-743F-4ABF-B01F-5E35F96E4904}">
      <dsp:nvSpPr>
        <dsp:cNvPr id="0" name=""/>
        <dsp:cNvSpPr/>
      </dsp:nvSpPr>
      <dsp:spPr>
        <a:xfrm>
          <a:off x="5628756" y="3336345"/>
          <a:ext cx="1018226" cy="7920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ctr" anchorCtr="0">
          <a:noAutofit/>
        </a:bodyPr>
        <a:lstStyle/>
        <a:p>
          <a:pPr marL="285750" lvl="1" indent="-285750" algn="l" defTabSz="1244600">
            <a:lnSpc>
              <a:spcPct val="90000"/>
            </a:lnSpc>
            <a:spcBef>
              <a:spcPct val="0"/>
            </a:spcBef>
            <a:spcAft>
              <a:spcPct val="15000"/>
            </a:spcAft>
            <a:buChar char="•"/>
          </a:pPr>
          <a:endParaRPr lang="en-US" sz="2800" kern="1200" dirty="0"/>
        </a:p>
      </dsp:txBody>
      <dsp:txXfrm>
        <a:off x="5628756" y="3336345"/>
        <a:ext cx="1018226" cy="79204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B0C514-1422-4A6D-9FC7-F6AB15928BB9}">
      <dsp:nvSpPr>
        <dsp:cNvPr id="0" name=""/>
        <dsp:cNvSpPr/>
      </dsp:nvSpPr>
      <dsp:spPr>
        <a:xfrm rot="5400000">
          <a:off x="877238" y="1981173"/>
          <a:ext cx="738271" cy="863620"/>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9DF44F1-2CDF-4D1D-AE19-DC2CD43CDA70}">
      <dsp:nvSpPr>
        <dsp:cNvPr id="0" name=""/>
        <dsp:cNvSpPr/>
      </dsp:nvSpPr>
      <dsp:spPr>
        <a:xfrm>
          <a:off x="162226" y="1154288"/>
          <a:ext cx="2712242" cy="659012"/>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pt-PT" sz="1800" kern="1200" dirty="0" err="1"/>
            <a:t>Request</a:t>
          </a:r>
          <a:r>
            <a:rPr lang="pt-PT" sz="1800" kern="1200" dirty="0"/>
            <a:t> data </a:t>
          </a:r>
          <a:r>
            <a:rPr lang="pt-PT" sz="1800" kern="1200" dirty="0" err="1"/>
            <a:t>from</a:t>
          </a:r>
          <a:r>
            <a:rPr lang="pt-PT" sz="1800" kern="1200" dirty="0"/>
            <a:t> </a:t>
          </a:r>
          <a:r>
            <a:rPr lang="pt-PT" sz="1800" kern="1200" dirty="0" err="1"/>
            <a:t>url</a:t>
          </a:r>
          <a:endParaRPr lang="en-US" sz="1800" kern="1200" dirty="0"/>
        </a:p>
      </dsp:txBody>
      <dsp:txXfrm>
        <a:off x="194402" y="1186464"/>
        <a:ext cx="2647890" cy="594660"/>
      </dsp:txXfrm>
    </dsp:sp>
    <dsp:sp modelId="{D06A5454-E24F-4E4C-B231-C4DB8790FC53}">
      <dsp:nvSpPr>
        <dsp:cNvPr id="0" name=""/>
        <dsp:cNvSpPr/>
      </dsp:nvSpPr>
      <dsp:spPr>
        <a:xfrm>
          <a:off x="3143431" y="604925"/>
          <a:ext cx="1620134" cy="1260245"/>
        </a:xfrm>
        <a:prstGeom prst="rect">
          <a:avLst/>
        </a:prstGeom>
        <a:noFill/>
        <a:ln>
          <a:noFill/>
        </a:ln>
        <a:effectLst/>
      </dsp:spPr>
      <dsp:style>
        <a:lnRef idx="0">
          <a:scrgbClr r="0" g="0" b="0"/>
        </a:lnRef>
        <a:fillRef idx="0">
          <a:scrgbClr r="0" g="0" b="0"/>
        </a:fillRef>
        <a:effectRef idx="0">
          <a:scrgbClr r="0" g="0" b="0"/>
        </a:effectRef>
        <a:fontRef idx="minor"/>
      </dsp:style>
    </dsp:sp>
    <dsp:sp modelId="{333094A5-B7BF-4208-BC2B-03294814E071}">
      <dsp:nvSpPr>
        <dsp:cNvPr id="0" name=""/>
        <dsp:cNvSpPr/>
      </dsp:nvSpPr>
      <dsp:spPr>
        <a:xfrm rot="5400000">
          <a:off x="2808931" y="2850072"/>
          <a:ext cx="738271" cy="863620"/>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25E3D86-D4AA-4B21-9246-4F45C8A61965}">
      <dsp:nvSpPr>
        <dsp:cNvPr id="0" name=""/>
        <dsp:cNvSpPr/>
      </dsp:nvSpPr>
      <dsp:spPr>
        <a:xfrm>
          <a:off x="1862705" y="2167574"/>
          <a:ext cx="2712242" cy="659012"/>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pt-PT" sz="1800" kern="1200" dirty="0" err="1"/>
            <a:t>Create</a:t>
          </a:r>
          <a:r>
            <a:rPr lang="pt-PT" sz="1800" kern="1200" dirty="0"/>
            <a:t> </a:t>
          </a:r>
          <a:r>
            <a:rPr lang="pt-PT" sz="1800" kern="1200" dirty="0" err="1"/>
            <a:t>BeautifulSoup</a:t>
          </a:r>
          <a:r>
            <a:rPr lang="pt-PT" sz="1800" kern="1200" dirty="0"/>
            <a:t> </a:t>
          </a:r>
          <a:r>
            <a:rPr lang="pt-PT" sz="1800" kern="1200" dirty="0" err="1"/>
            <a:t>object</a:t>
          </a:r>
          <a:endParaRPr lang="en-US" sz="1800" kern="1200" dirty="0"/>
        </a:p>
      </dsp:txBody>
      <dsp:txXfrm>
        <a:off x="1894881" y="2199750"/>
        <a:ext cx="2647890" cy="594660"/>
      </dsp:txXfrm>
    </dsp:sp>
    <dsp:sp modelId="{C4F436F7-C89F-4EF1-9EB2-068EE22751C0}">
      <dsp:nvSpPr>
        <dsp:cNvPr id="0" name=""/>
        <dsp:cNvSpPr/>
      </dsp:nvSpPr>
      <dsp:spPr>
        <a:xfrm>
          <a:off x="5027714" y="1898539"/>
          <a:ext cx="1620134" cy="1260245"/>
        </a:xfrm>
        <a:prstGeom prst="rect">
          <a:avLst/>
        </a:prstGeom>
        <a:noFill/>
        <a:ln>
          <a:noFill/>
        </a:ln>
        <a:effectLst/>
      </dsp:spPr>
      <dsp:style>
        <a:lnRef idx="0">
          <a:scrgbClr r="0" g="0" b="0"/>
        </a:lnRef>
        <a:fillRef idx="0">
          <a:scrgbClr r="0" g="0" b="0"/>
        </a:fillRef>
        <a:effectRef idx="0">
          <a:scrgbClr r="0" g="0" b="0"/>
        </a:effectRef>
        <a:fontRef idx="minor"/>
      </dsp:style>
    </dsp:sp>
    <dsp:sp modelId="{82828E58-DBF7-4E93-A377-AAC93F1BA0C8}">
      <dsp:nvSpPr>
        <dsp:cNvPr id="0" name=""/>
        <dsp:cNvSpPr/>
      </dsp:nvSpPr>
      <dsp:spPr>
        <a:xfrm>
          <a:off x="3794386" y="3168758"/>
          <a:ext cx="2712242" cy="659012"/>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pt-PT" sz="1800" kern="1200" dirty="0"/>
            <a:t>HTML </a:t>
          </a:r>
          <a:r>
            <a:rPr lang="pt-PT" sz="1800" kern="1200" dirty="0" err="1"/>
            <a:t>table</a:t>
          </a:r>
          <a:r>
            <a:rPr lang="pt-PT" sz="1800" kern="1200" dirty="0"/>
            <a:t> -&gt; </a:t>
          </a:r>
          <a:r>
            <a:rPr lang="pt-PT" sz="1800" kern="1200" dirty="0" err="1"/>
            <a:t>DataFrame</a:t>
          </a:r>
          <a:endParaRPr lang="en-US" sz="1800" kern="1200" dirty="0"/>
        </a:p>
      </dsp:txBody>
      <dsp:txXfrm>
        <a:off x="3826562" y="3200934"/>
        <a:ext cx="2647890" cy="59466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B0C514-1422-4A6D-9FC7-F6AB15928BB9}">
      <dsp:nvSpPr>
        <dsp:cNvPr id="0" name=""/>
        <dsp:cNvSpPr/>
      </dsp:nvSpPr>
      <dsp:spPr>
        <a:xfrm rot="5400000">
          <a:off x="2126335" y="2226269"/>
          <a:ext cx="335372" cy="279747"/>
        </a:xfrm>
        <a:prstGeom prst="bentUpArrow">
          <a:avLst>
            <a:gd name="adj1" fmla="val 32840"/>
            <a:gd name="adj2" fmla="val 25000"/>
            <a:gd name="adj3" fmla="val 35780"/>
          </a:avLst>
        </a:prstGeom>
        <a:solidFill>
          <a:srgbClr val="4472C4">
            <a:tint val="50000"/>
            <a:hueOff val="0"/>
            <a:satOff val="0"/>
            <a:lumOff val="0"/>
            <a:alphaOff val="0"/>
          </a:srgbClr>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dsp:style>
    </dsp:sp>
    <dsp:sp modelId="{39DF44F1-2CDF-4D1D-AE19-DC2CD43CDA70}">
      <dsp:nvSpPr>
        <dsp:cNvPr id="0" name=""/>
        <dsp:cNvSpPr/>
      </dsp:nvSpPr>
      <dsp:spPr>
        <a:xfrm>
          <a:off x="1944202" y="1795769"/>
          <a:ext cx="1602121" cy="390204"/>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PT" sz="1600" kern="1200" dirty="0" err="1"/>
            <a:t>Assign</a:t>
          </a:r>
          <a:r>
            <a:rPr lang="pt-PT" sz="1600" kern="1200" dirty="0"/>
            <a:t> </a:t>
          </a:r>
          <a:r>
            <a:rPr lang="pt-PT" sz="1600" kern="1200" dirty="0" err="1"/>
            <a:t>variables</a:t>
          </a:r>
          <a:endParaRPr lang="en-US" sz="1600" kern="1200" dirty="0"/>
        </a:p>
      </dsp:txBody>
      <dsp:txXfrm>
        <a:off x="1963254" y="1814821"/>
        <a:ext cx="1564017" cy="352100"/>
      </dsp:txXfrm>
    </dsp:sp>
    <dsp:sp modelId="{D06A5454-E24F-4E4C-B231-C4DB8790FC53}">
      <dsp:nvSpPr>
        <dsp:cNvPr id="0" name=""/>
        <dsp:cNvSpPr/>
      </dsp:nvSpPr>
      <dsp:spPr>
        <a:xfrm>
          <a:off x="1857660" y="430707"/>
          <a:ext cx="959289" cy="746197"/>
        </a:xfrm>
        <a:prstGeom prst="rect">
          <a:avLst/>
        </a:prstGeom>
        <a:noFill/>
        <a:ln>
          <a:noFill/>
        </a:ln>
        <a:effectLst/>
      </dsp:spPr>
      <dsp:style>
        <a:lnRef idx="0">
          <a:scrgbClr r="0" g="0" b="0"/>
        </a:lnRef>
        <a:fillRef idx="0">
          <a:scrgbClr r="0" g="0" b="0"/>
        </a:fillRef>
        <a:effectRef idx="0">
          <a:scrgbClr r="0" g="0" b="0"/>
        </a:effectRef>
        <a:fontRef idx="minor"/>
      </dsp:style>
    </dsp:sp>
    <dsp:sp modelId="{333094A5-B7BF-4208-BC2B-03294814E071}">
      <dsp:nvSpPr>
        <dsp:cNvPr id="0" name=""/>
        <dsp:cNvSpPr/>
      </dsp:nvSpPr>
      <dsp:spPr>
        <a:xfrm rot="5400000">
          <a:off x="1187629" y="3201661"/>
          <a:ext cx="437134" cy="511354"/>
        </a:xfrm>
        <a:prstGeom prst="bentUpArrow">
          <a:avLst>
            <a:gd name="adj1" fmla="val 32840"/>
            <a:gd name="adj2" fmla="val 25000"/>
            <a:gd name="adj3" fmla="val 3578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125E3D86-D4AA-4B21-9246-4F45C8A61965}">
      <dsp:nvSpPr>
        <dsp:cNvPr id="0" name=""/>
        <dsp:cNvSpPr/>
      </dsp:nvSpPr>
      <dsp:spPr>
        <a:xfrm>
          <a:off x="2511409" y="2255095"/>
          <a:ext cx="1605932" cy="390204"/>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PT" sz="1600" kern="1200" dirty="0" err="1"/>
            <a:t>Standardize</a:t>
          </a:r>
          <a:r>
            <a:rPr lang="pt-PT" sz="1600" kern="1200" dirty="0"/>
            <a:t> Data</a:t>
          </a:r>
          <a:endParaRPr lang="en-US" sz="1600" kern="1200" dirty="0"/>
        </a:p>
      </dsp:txBody>
      <dsp:txXfrm>
        <a:off x="2530461" y="2274147"/>
        <a:ext cx="1567828" cy="352100"/>
      </dsp:txXfrm>
    </dsp:sp>
    <dsp:sp modelId="{C4F436F7-C89F-4EF1-9EB2-068EE22751C0}">
      <dsp:nvSpPr>
        <dsp:cNvPr id="0" name=""/>
        <dsp:cNvSpPr/>
      </dsp:nvSpPr>
      <dsp:spPr>
        <a:xfrm>
          <a:off x="3011186" y="1145781"/>
          <a:ext cx="959289" cy="746197"/>
        </a:xfrm>
        <a:prstGeom prst="rect">
          <a:avLst/>
        </a:prstGeom>
        <a:noFill/>
        <a:ln>
          <a:noFill/>
        </a:ln>
        <a:effectLst/>
      </dsp:spPr>
      <dsp:style>
        <a:lnRef idx="0">
          <a:scrgbClr r="0" g="0" b="0"/>
        </a:lnRef>
        <a:fillRef idx="0">
          <a:scrgbClr r="0" g="0" b="0"/>
        </a:fillRef>
        <a:effectRef idx="0">
          <a:scrgbClr r="0" g="0" b="0"/>
        </a:effectRef>
        <a:fontRef idx="minor"/>
      </dsp:style>
    </dsp:sp>
    <dsp:sp modelId="{299A21F8-E220-4A5E-A279-5B423B945433}">
      <dsp:nvSpPr>
        <dsp:cNvPr id="0" name=""/>
        <dsp:cNvSpPr/>
      </dsp:nvSpPr>
      <dsp:spPr>
        <a:xfrm rot="5400000">
          <a:off x="1175277" y="2515330"/>
          <a:ext cx="783507" cy="891995"/>
        </a:xfrm>
        <a:prstGeom prst="bentUpArrow">
          <a:avLst>
            <a:gd name="adj1" fmla="val 32840"/>
            <a:gd name="adj2" fmla="val 25000"/>
            <a:gd name="adj3" fmla="val 3578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82828E58-DBF7-4E93-A377-AAC93F1BA0C8}">
      <dsp:nvSpPr>
        <dsp:cNvPr id="0" name=""/>
        <dsp:cNvSpPr/>
      </dsp:nvSpPr>
      <dsp:spPr>
        <a:xfrm>
          <a:off x="3080041" y="2732831"/>
          <a:ext cx="1605932" cy="458228"/>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PT" sz="1600" kern="1200" dirty="0"/>
            <a:t>Split </a:t>
          </a:r>
          <a:r>
            <a:rPr lang="pt-PT" sz="1600" kern="1200" dirty="0" err="1"/>
            <a:t>train</a:t>
          </a:r>
          <a:r>
            <a:rPr lang="pt-PT" sz="1600" kern="1200" dirty="0"/>
            <a:t> </a:t>
          </a:r>
          <a:r>
            <a:rPr lang="pt-PT" sz="1600" kern="1200" dirty="0" err="1"/>
            <a:t>and</a:t>
          </a:r>
          <a:r>
            <a:rPr lang="pt-PT" sz="1600" kern="1200" dirty="0"/>
            <a:t> </a:t>
          </a:r>
          <a:r>
            <a:rPr lang="pt-PT" sz="1600" kern="1200" dirty="0" err="1"/>
            <a:t>test</a:t>
          </a:r>
          <a:r>
            <a:rPr lang="pt-PT" sz="1600" kern="1200" dirty="0"/>
            <a:t> data</a:t>
          </a:r>
          <a:endParaRPr lang="en-US" sz="1600" kern="1200" dirty="0"/>
        </a:p>
      </dsp:txBody>
      <dsp:txXfrm>
        <a:off x="3102414" y="2755204"/>
        <a:ext cx="1561186" cy="413482"/>
      </dsp:txXfrm>
    </dsp:sp>
    <dsp:sp modelId="{55EE663C-ED1F-4F22-9B4F-FC25F3BABE1F}">
      <dsp:nvSpPr>
        <dsp:cNvPr id="0" name=""/>
        <dsp:cNvSpPr/>
      </dsp:nvSpPr>
      <dsp:spPr>
        <a:xfrm>
          <a:off x="3786525" y="1941443"/>
          <a:ext cx="959289" cy="746197"/>
        </a:xfrm>
        <a:prstGeom prst="rect">
          <a:avLst/>
        </a:prstGeom>
        <a:noFill/>
        <a:ln>
          <a:noFill/>
        </a:ln>
        <a:effectLst/>
      </dsp:spPr>
      <dsp:style>
        <a:lnRef idx="0">
          <a:scrgbClr r="0" g="0" b="0"/>
        </a:lnRef>
        <a:fillRef idx="0">
          <a:scrgbClr r="0" g="0" b="0"/>
        </a:fillRef>
        <a:effectRef idx="0">
          <a:scrgbClr r="0" g="0" b="0"/>
        </a:effectRef>
        <a:fontRef idx="minor"/>
      </dsp:style>
    </dsp:sp>
    <dsp:sp modelId="{061C897C-2871-4244-9379-C31FE255FAF1}">
      <dsp:nvSpPr>
        <dsp:cNvPr id="0" name=""/>
        <dsp:cNvSpPr/>
      </dsp:nvSpPr>
      <dsp:spPr>
        <a:xfrm rot="5400000">
          <a:off x="1599676" y="3487072"/>
          <a:ext cx="783507" cy="891995"/>
        </a:xfrm>
        <a:prstGeom prst="bentUpArrow">
          <a:avLst>
            <a:gd name="adj1" fmla="val 32840"/>
            <a:gd name="adj2" fmla="val 25000"/>
            <a:gd name="adj3" fmla="val 3578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189DBA27-D6C5-4FC4-A488-D3BADA8E145F}">
      <dsp:nvSpPr>
        <dsp:cNvPr id="0" name=""/>
        <dsp:cNvSpPr/>
      </dsp:nvSpPr>
      <dsp:spPr>
        <a:xfrm>
          <a:off x="3698899" y="3310048"/>
          <a:ext cx="1974161" cy="628961"/>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PT" sz="1600" kern="1200" dirty="0"/>
            <a:t>Use </a:t>
          </a:r>
          <a:r>
            <a:rPr lang="pt-PT" sz="1600" kern="1200" dirty="0" err="1"/>
            <a:t>GridSearchCV</a:t>
          </a:r>
          <a:r>
            <a:rPr lang="pt-PT" sz="1600" kern="1200" dirty="0"/>
            <a:t> for </a:t>
          </a:r>
          <a:r>
            <a:rPr lang="pt-PT" sz="1600" kern="1200" dirty="0" err="1"/>
            <a:t>diferent</a:t>
          </a:r>
          <a:r>
            <a:rPr lang="pt-PT" sz="1600" kern="1200" dirty="0"/>
            <a:t> </a:t>
          </a:r>
          <a:r>
            <a:rPr lang="pt-PT" sz="1600" kern="1200" dirty="0" err="1"/>
            <a:t>algorithms</a:t>
          </a:r>
          <a:endParaRPr lang="en-US" sz="1600" kern="1200" dirty="0"/>
        </a:p>
      </dsp:txBody>
      <dsp:txXfrm>
        <a:off x="3729608" y="3340757"/>
        <a:ext cx="1912743" cy="567543"/>
      </dsp:txXfrm>
    </dsp:sp>
    <dsp:sp modelId="{2FA3068E-A2C2-4A8F-A545-5E08AA54E777}">
      <dsp:nvSpPr>
        <dsp:cNvPr id="0" name=""/>
        <dsp:cNvSpPr/>
      </dsp:nvSpPr>
      <dsp:spPr>
        <a:xfrm>
          <a:off x="5132159" y="2890487"/>
          <a:ext cx="959289" cy="746197"/>
        </a:xfrm>
        <a:prstGeom prst="rect">
          <a:avLst/>
        </a:prstGeom>
        <a:noFill/>
        <a:ln>
          <a:noFill/>
        </a:ln>
        <a:effectLst/>
      </dsp:spPr>
      <dsp:style>
        <a:lnRef idx="0">
          <a:scrgbClr r="0" g="0" b="0"/>
        </a:lnRef>
        <a:fillRef idx="0">
          <a:scrgbClr r="0" g="0" b="0"/>
        </a:fillRef>
        <a:effectRef idx="0">
          <a:scrgbClr r="0" g="0" b="0"/>
        </a:effectRef>
        <a:fontRef idx="minor"/>
      </dsp:style>
    </dsp:sp>
    <dsp:sp modelId="{364BBFCD-1B16-4CA7-80AF-B242DDD446A4}">
      <dsp:nvSpPr>
        <dsp:cNvPr id="0" name=""/>
        <dsp:cNvSpPr/>
      </dsp:nvSpPr>
      <dsp:spPr>
        <a:xfrm>
          <a:off x="4648152" y="4085111"/>
          <a:ext cx="1999696" cy="714019"/>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PT" sz="1600" kern="1200" dirty="0" err="1"/>
            <a:t>Calculate</a:t>
          </a:r>
          <a:r>
            <a:rPr lang="pt-PT" sz="1600" kern="1200" dirty="0"/>
            <a:t> score for </a:t>
          </a:r>
          <a:r>
            <a:rPr lang="pt-PT" sz="1600" kern="1200" dirty="0" err="1"/>
            <a:t>each</a:t>
          </a:r>
          <a:r>
            <a:rPr lang="pt-PT" sz="1600" kern="1200" dirty="0"/>
            <a:t> </a:t>
          </a:r>
          <a:r>
            <a:rPr lang="pt-PT" sz="1600" kern="1200" dirty="0" err="1"/>
            <a:t>algorithm</a:t>
          </a:r>
          <a:endParaRPr lang="en-US" sz="1600" kern="1200" dirty="0"/>
        </a:p>
      </dsp:txBody>
      <dsp:txXfrm>
        <a:off x="4683014" y="4119973"/>
        <a:ext cx="1929972" cy="644295"/>
      </dsp:txXfrm>
    </dsp:sp>
  </dsp:spTree>
</dsp:drawing>
</file>

<file path=ppt/diagrams/layout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9/17/2022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9/17/2022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9/17/2022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9/17/2022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9/17/2022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9/17/2022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9/17/2022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9/17/2022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9/17/2022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9/17/2022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9/17/2022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9/17/2022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SPCalado/Capstone_project/blob/main/Data_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SPCalado/Capstone_project/blob/main/EDA_Data_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ASPCalado/Capstone_project/blob/main/EDA_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ASPCalado/Capstone_project/blob/main/Data_Viz_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ASPCalado/Capstone_project/blob/main/Data_Viz_Dash.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8" Type="http://schemas.openxmlformats.org/officeDocument/2006/relationships/hyperlink" Target="https://github.com/ASPCalado/Capstone_project/blob/main/Predictive_Analysis_(Classification).ipynb" TargetMode="External"/><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microsoft.com/office/2007/relationships/hdphoto" Target="../media/hdphoto1.wdp"/></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ASPCalado/Capstone_project/" TargetMode="External"/></Relationships>
</file>

<file path=ppt/slides/_rels/slide49.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api.spacexdata.com/v4/launches/past"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en.wikipedia.org/wiki/List_of_Falcon_9_and_Falcon_Heavy_launches?utm_medium=Exinfluencer&amp;utm_source=Exinfluencer&amp;utm_content=000026UJ&amp;utm_term=10006555&amp;utm_id=NA-SkillsNetwork-Channel-SkillsNetworkCoursesIBMDS0321ENSkillsNetwork26802033-2022-01-01" TargetMode="Externa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github.com/ASPCalado/Capstone_project/blob/main/Data_Collection_API.ipynb" TargetMode="External"/><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8" Type="http://schemas.openxmlformats.org/officeDocument/2006/relationships/hyperlink" Target="https://github.com/ASPCalado/Capstone_project/blob/main/Data_Collection_Web_Scrapping.ipynb" TargetMode="External"/><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André Calado</a:t>
            </a:r>
          </a:p>
          <a:p>
            <a:r>
              <a:rPr lang="en-US" dirty="0">
                <a:solidFill>
                  <a:schemeClr val="bg2"/>
                </a:solidFill>
                <a:latin typeface="Abadi" panose="020B0604020104020204" pitchFamily="34" charset="0"/>
                <a:ea typeface="SF Pro" pitchFamily="2" charset="0"/>
                <a:cs typeface="SF Pro" pitchFamily="2" charset="0"/>
              </a:rPr>
              <a:t>12 September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328913" cy="2293614"/>
          </a:xfrm>
          <a:prstGeom prst="rect">
            <a:avLst/>
          </a:prstGeom>
        </p:spPr>
        <p:txBody>
          <a:bodyPr/>
          <a:lstStyle/>
          <a:p>
            <a:r>
              <a:rPr lang="en-US" sz="2200" dirty="0">
                <a:solidFill>
                  <a:schemeClr val="accent3">
                    <a:lumMod val="25000"/>
                  </a:schemeClr>
                </a:solidFill>
                <a:latin typeface="Abadi" panose="020B0604020104020204" pitchFamily="34" charset="0"/>
              </a:rPr>
              <a:t>Some very basic EDA was performed to understand what needed to be done</a:t>
            </a:r>
          </a:p>
          <a:p>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The column “Outcome” had different values (for example “True Ocean”, “False ASDS”), so a new column was created where 0 represented an unsuccessful landing and 1 a successful one.</a:t>
            </a:r>
          </a:p>
          <a:p>
            <a:pPr marL="0" indent="0">
              <a:buNone/>
            </a:pP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TextBox 1">
            <a:extLst>
              <a:ext uri="{FF2B5EF4-FFF2-40B4-BE49-F238E27FC236}">
                <a16:creationId xmlns:a16="http://schemas.microsoft.com/office/drawing/2014/main" id="{7E21273F-EDA1-2974-F6F9-9545A025CE1D}"/>
              </a:ext>
            </a:extLst>
          </p:cNvPr>
          <p:cNvSpPr txBox="1"/>
          <p:nvPr/>
        </p:nvSpPr>
        <p:spPr>
          <a:xfrm>
            <a:off x="922411" y="4994004"/>
            <a:ext cx="10077022" cy="369332"/>
          </a:xfrm>
          <a:prstGeom prst="rect">
            <a:avLst/>
          </a:prstGeom>
          <a:noFill/>
        </p:spPr>
        <p:txBody>
          <a:bodyPr wrap="square" rtlCol="0">
            <a:spAutoFit/>
          </a:bodyPr>
          <a:lstStyle/>
          <a:p>
            <a:r>
              <a:rPr lang="pt-PT" dirty="0">
                <a:solidFill>
                  <a:srgbClr val="FF0000"/>
                </a:solidFill>
                <a:hlinkClick r:id="rId3"/>
              </a:rPr>
              <a:t>https://github.com/ASPCalado/Capstone_project/blob/main/Data_Wrangling.ipynb</a:t>
            </a:r>
            <a:endParaRPr lang="en-US" dirty="0">
              <a:solidFill>
                <a:srgbClr val="FF0000"/>
              </a:solidFill>
            </a:endParaRP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9657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panose="020B0604020104020204" pitchFamily="34" charset="0"/>
              </a:rPr>
              <a:t>The main goal of the EDA was to find out which parameters would show some relationship with the outcome of the </a:t>
            </a:r>
            <a:r>
              <a:rPr lang="en-US" sz="2200" i="1" dirty="0">
                <a:solidFill>
                  <a:schemeClr val="accent3">
                    <a:lumMod val="25000"/>
                  </a:schemeClr>
                </a:solidFill>
                <a:latin typeface="Abadi" panose="020B0604020104020204" pitchFamily="34" charset="0"/>
              </a:rPr>
              <a:t>first stage</a:t>
            </a:r>
            <a:r>
              <a:rPr lang="en-US" sz="2200" dirty="0">
                <a:solidFill>
                  <a:schemeClr val="accent3">
                    <a:lumMod val="25000"/>
                  </a:schemeClr>
                </a:solidFill>
                <a:latin typeface="Abadi" panose="020B0604020104020204" pitchFamily="34" charset="0"/>
              </a:rPr>
              <a:t> landing, so the parameters used were those that intuitively seemed like they would.</a:t>
            </a:r>
          </a:p>
          <a:p>
            <a:pPr>
              <a:lnSpc>
                <a:spcPct val="100000"/>
              </a:lnSpc>
              <a:spcBef>
                <a:spcPts val="1400"/>
              </a:spcBef>
            </a:pPr>
            <a:r>
              <a:rPr lang="en-US" sz="2200" dirty="0">
                <a:solidFill>
                  <a:schemeClr val="accent3">
                    <a:lumMod val="25000"/>
                  </a:schemeClr>
                </a:solidFill>
                <a:latin typeface="Abadi" panose="020B0604020104020204" pitchFamily="34" charset="0"/>
              </a:rPr>
              <a:t>Therefore, the visualizations that were used were a combination of the following variables: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1800" dirty="0">
                <a:solidFill>
                  <a:srgbClr val="FF0000"/>
                </a:solidFill>
                <a:latin typeface="Abadi" panose="020B0604020104020204" pitchFamily="34" charset="0"/>
                <a:hlinkClick r:id="rId3"/>
              </a:rPr>
              <a:t>https://github.com/ASPCalado/Capstone_project/blob/main/EDA_Data_Viz.ipynb</a:t>
            </a:r>
            <a:endParaRPr lang="en-US" sz="20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2" name="TextBox 1">
            <a:extLst>
              <a:ext uri="{FF2B5EF4-FFF2-40B4-BE49-F238E27FC236}">
                <a16:creationId xmlns:a16="http://schemas.microsoft.com/office/drawing/2014/main" id="{E657A4B3-16F0-F671-256D-0ACDED87130C}"/>
              </a:ext>
            </a:extLst>
          </p:cNvPr>
          <p:cNvSpPr txBox="1"/>
          <p:nvPr/>
        </p:nvSpPr>
        <p:spPr>
          <a:xfrm>
            <a:off x="1574370" y="4005974"/>
            <a:ext cx="8512002" cy="1436291"/>
          </a:xfrm>
          <a:prstGeom prst="rect">
            <a:avLst/>
          </a:prstGeom>
          <a:noFill/>
        </p:spPr>
        <p:txBody>
          <a:bodyPr wrap="square" numCol="2" rtlCol="0">
            <a:spAutoFit/>
          </a:bodyPr>
          <a:lstStyle/>
          <a:p>
            <a:pPr marL="742950" lvl="1" indent="-285750">
              <a:lnSpc>
                <a:spcPct val="100000"/>
              </a:lnSpc>
              <a:spcBef>
                <a:spcPts val="1400"/>
              </a:spcBef>
              <a:buFont typeface="Courier New" panose="02070309020205020404" pitchFamily="49" charset="0"/>
              <a:buChar char="o"/>
            </a:pPr>
            <a:r>
              <a:rPr lang="en-US" sz="1600" dirty="0">
                <a:solidFill>
                  <a:schemeClr val="accent3">
                    <a:lumMod val="25000"/>
                  </a:schemeClr>
                </a:solidFill>
                <a:latin typeface="Abadi" panose="020B0604020104020204" pitchFamily="34" charset="0"/>
              </a:rPr>
              <a:t>Flight Number – represents continuous launch attempts;</a:t>
            </a:r>
          </a:p>
          <a:p>
            <a:pPr marL="742950" lvl="1" indent="-285750">
              <a:lnSpc>
                <a:spcPct val="100000"/>
              </a:lnSpc>
              <a:spcBef>
                <a:spcPts val="1400"/>
              </a:spcBef>
              <a:buFont typeface="Courier New" panose="02070309020205020404" pitchFamily="49" charset="0"/>
              <a:buChar char="o"/>
            </a:pPr>
            <a:r>
              <a:rPr lang="en-US" sz="1600" dirty="0">
                <a:solidFill>
                  <a:schemeClr val="accent3">
                    <a:lumMod val="25000"/>
                  </a:schemeClr>
                </a:solidFill>
                <a:latin typeface="Abadi" panose="020B0604020104020204" pitchFamily="34" charset="0"/>
              </a:rPr>
              <a:t>Payload Mass</a:t>
            </a:r>
          </a:p>
          <a:p>
            <a:pPr marL="742950" lvl="1" indent="-285750">
              <a:lnSpc>
                <a:spcPct val="100000"/>
              </a:lnSpc>
              <a:spcBef>
                <a:spcPts val="1400"/>
              </a:spcBef>
              <a:buFont typeface="Courier New" panose="02070309020205020404" pitchFamily="49" charset="0"/>
              <a:buChar char="o"/>
            </a:pPr>
            <a:r>
              <a:rPr lang="en-US" sz="1600" dirty="0">
                <a:solidFill>
                  <a:schemeClr val="accent3">
                    <a:lumMod val="25000"/>
                  </a:schemeClr>
                </a:solidFill>
                <a:latin typeface="Abadi" panose="020B0604020104020204" pitchFamily="34" charset="0"/>
              </a:rPr>
              <a:t>Launch Site</a:t>
            </a:r>
          </a:p>
          <a:p>
            <a:pPr marL="742950" lvl="1" indent="-285750">
              <a:lnSpc>
                <a:spcPct val="100000"/>
              </a:lnSpc>
              <a:spcBef>
                <a:spcPts val="1400"/>
              </a:spcBef>
              <a:buFont typeface="Courier New" panose="02070309020205020404" pitchFamily="49" charset="0"/>
              <a:buChar char="o"/>
            </a:pPr>
            <a:r>
              <a:rPr lang="en-US" sz="1600" dirty="0">
                <a:solidFill>
                  <a:schemeClr val="accent3">
                    <a:lumMod val="25000"/>
                  </a:schemeClr>
                </a:solidFill>
                <a:latin typeface="Abadi" panose="020B0604020104020204" pitchFamily="34" charset="0"/>
              </a:rPr>
              <a:t>Orbit – type of orbit</a:t>
            </a:r>
          </a:p>
          <a:p>
            <a:pPr marL="742950" lvl="1" indent="-285750">
              <a:lnSpc>
                <a:spcPct val="100000"/>
              </a:lnSpc>
              <a:spcBef>
                <a:spcPts val="1400"/>
              </a:spcBef>
              <a:buFont typeface="Courier New" panose="02070309020205020404" pitchFamily="49" charset="0"/>
              <a:buChar char="o"/>
            </a:pPr>
            <a:r>
              <a:rPr lang="en-US" sz="1600" dirty="0">
                <a:solidFill>
                  <a:schemeClr val="accent3">
                    <a:lumMod val="25000"/>
                  </a:schemeClr>
                </a:solidFill>
                <a:latin typeface="Abadi" panose="020B0604020104020204" pitchFamily="34" charset="0"/>
              </a:rPr>
              <a:t>Year</a:t>
            </a:r>
          </a:p>
          <a:p>
            <a:pPr marL="742950" lvl="1" indent="-285750">
              <a:lnSpc>
                <a:spcPct val="100000"/>
              </a:lnSpc>
              <a:spcBef>
                <a:spcPts val="1400"/>
              </a:spcBef>
              <a:buFont typeface="Courier New" panose="02070309020205020404" pitchFamily="49" charset="0"/>
              <a:buChar char="o"/>
            </a:pPr>
            <a:r>
              <a:rPr lang="en-US" sz="1600" dirty="0">
                <a:solidFill>
                  <a:schemeClr val="accent3">
                    <a:lumMod val="25000"/>
                  </a:schemeClr>
                </a:solidFill>
                <a:latin typeface="Abadi" panose="020B0604020104020204" pitchFamily="34" charset="0"/>
              </a:rPr>
              <a:t>Outcome </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71672"/>
            <a:ext cx="9745589" cy="5286480"/>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The EDA with SQL was used to find out:</a:t>
            </a:r>
          </a:p>
          <a:p>
            <a:pPr lvl="1">
              <a:lnSpc>
                <a:spcPct val="100000"/>
              </a:lnSpc>
              <a:spcBef>
                <a:spcPts val="1400"/>
              </a:spcBef>
            </a:pPr>
            <a:r>
              <a:rPr lang="en-US" sz="1800" dirty="0">
                <a:solidFill>
                  <a:schemeClr val="accent3">
                    <a:lumMod val="25000"/>
                  </a:schemeClr>
                </a:solidFill>
                <a:latin typeface="Abadi"/>
              </a:rPr>
              <a:t>Unique launch sites</a:t>
            </a:r>
          </a:p>
          <a:p>
            <a:pPr lvl="1">
              <a:lnSpc>
                <a:spcPct val="100000"/>
              </a:lnSpc>
              <a:spcBef>
                <a:spcPts val="1400"/>
              </a:spcBef>
            </a:pPr>
            <a:r>
              <a:rPr lang="en-US" sz="1800" dirty="0">
                <a:solidFill>
                  <a:schemeClr val="accent3">
                    <a:lumMod val="25000"/>
                  </a:schemeClr>
                </a:solidFill>
                <a:latin typeface="Abadi" panose="020B0604020104020204" pitchFamily="34" charset="0"/>
              </a:rPr>
              <a:t>Total payload mass carried by boosters launched by NASA</a:t>
            </a:r>
          </a:p>
          <a:p>
            <a:pPr lvl="1">
              <a:lnSpc>
                <a:spcPct val="100000"/>
              </a:lnSpc>
              <a:spcBef>
                <a:spcPts val="1400"/>
              </a:spcBef>
            </a:pPr>
            <a:r>
              <a:rPr lang="en-US" sz="1800" dirty="0">
                <a:solidFill>
                  <a:schemeClr val="accent3">
                    <a:lumMod val="25000"/>
                  </a:schemeClr>
                </a:solidFill>
                <a:latin typeface="Abadi" panose="020B0604020104020204" pitchFamily="34" charset="0"/>
              </a:rPr>
              <a:t>Average payload mass carried by booster version F9 v1.1</a:t>
            </a:r>
          </a:p>
          <a:p>
            <a:pPr lvl="1">
              <a:lnSpc>
                <a:spcPct val="100000"/>
              </a:lnSpc>
              <a:spcBef>
                <a:spcPts val="1400"/>
              </a:spcBef>
            </a:pPr>
            <a:r>
              <a:rPr lang="en-US" sz="1800" dirty="0">
                <a:solidFill>
                  <a:schemeClr val="accent3">
                    <a:lumMod val="25000"/>
                  </a:schemeClr>
                </a:solidFill>
                <a:latin typeface="Abadi" panose="020B0604020104020204" pitchFamily="34" charset="0"/>
              </a:rPr>
              <a:t>The date when the first </a:t>
            </a:r>
            <a:r>
              <a:rPr lang="en-US" sz="1800" dirty="0" err="1">
                <a:solidFill>
                  <a:schemeClr val="accent3">
                    <a:lumMod val="25000"/>
                  </a:schemeClr>
                </a:solidFill>
                <a:latin typeface="Abadi" panose="020B0604020104020204" pitchFamily="34" charset="0"/>
              </a:rPr>
              <a:t>succesful</a:t>
            </a:r>
            <a:r>
              <a:rPr lang="en-US" sz="1800" dirty="0">
                <a:solidFill>
                  <a:schemeClr val="accent3">
                    <a:lumMod val="25000"/>
                  </a:schemeClr>
                </a:solidFill>
                <a:latin typeface="Abadi" panose="020B0604020104020204" pitchFamily="34" charset="0"/>
              </a:rPr>
              <a:t> landing outcome in ground pad was achieved</a:t>
            </a:r>
          </a:p>
          <a:p>
            <a:pPr lvl="1">
              <a:lnSpc>
                <a:spcPct val="100000"/>
              </a:lnSpc>
              <a:spcBef>
                <a:spcPts val="1400"/>
              </a:spcBef>
            </a:pPr>
            <a:r>
              <a:rPr lang="en-US" sz="1800" dirty="0">
                <a:solidFill>
                  <a:schemeClr val="accent3">
                    <a:lumMod val="25000"/>
                  </a:schemeClr>
                </a:solidFill>
                <a:latin typeface="Abadi" panose="020B0604020104020204" pitchFamily="34" charset="0"/>
              </a:rPr>
              <a:t>Boosters which have success in drone ship and have payload mass greater than 4000 but less than 6000</a:t>
            </a:r>
          </a:p>
          <a:p>
            <a:pPr lvl="1">
              <a:lnSpc>
                <a:spcPct val="100000"/>
              </a:lnSpc>
              <a:spcBef>
                <a:spcPts val="1400"/>
              </a:spcBef>
            </a:pPr>
            <a:r>
              <a:rPr lang="en-US" sz="1800" dirty="0">
                <a:solidFill>
                  <a:schemeClr val="accent3">
                    <a:lumMod val="25000"/>
                  </a:schemeClr>
                </a:solidFill>
                <a:latin typeface="Abadi" panose="020B0604020104020204" pitchFamily="34" charset="0"/>
              </a:rPr>
              <a:t>Booster versions which have carried the maximum payload mass.</a:t>
            </a:r>
          </a:p>
          <a:p>
            <a:pPr lvl="1">
              <a:lnSpc>
                <a:spcPct val="100000"/>
              </a:lnSpc>
              <a:spcBef>
                <a:spcPts val="1400"/>
              </a:spcBef>
            </a:pPr>
            <a:r>
              <a:rPr lang="en-US" sz="1800" dirty="0">
                <a:solidFill>
                  <a:schemeClr val="accent3">
                    <a:lumMod val="25000"/>
                  </a:schemeClr>
                </a:solidFill>
                <a:latin typeface="Abadi" panose="020B0604020104020204" pitchFamily="34" charset="0"/>
              </a:rPr>
              <a:t>List the records which will display the month names, failure </a:t>
            </a:r>
            <a:r>
              <a:rPr lang="en-US" sz="1800" dirty="0" err="1">
                <a:solidFill>
                  <a:schemeClr val="accent3">
                    <a:lumMod val="25000"/>
                  </a:schemeClr>
                </a:solidFill>
                <a:latin typeface="Abadi" panose="020B0604020104020204" pitchFamily="34" charset="0"/>
              </a:rPr>
              <a:t>landing_outcomes</a:t>
            </a:r>
            <a:r>
              <a:rPr lang="en-US" sz="1800" dirty="0">
                <a:solidFill>
                  <a:schemeClr val="accent3">
                    <a:lumMod val="25000"/>
                  </a:schemeClr>
                </a:solidFill>
                <a:latin typeface="Abadi" panose="020B0604020104020204" pitchFamily="34" charset="0"/>
              </a:rPr>
              <a:t> in drone ship ,booster versions, </a:t>
            </a:r>
            <a:r>
              <a:rPr lang="en-US" sz="1800" dirty="0" err="1">
                <a:solidFill>
                  <a:schemeClr val="accent3">
                    <a:lumMod val="25000"/>
                  </a:schemeClr>
                </a:solidFill>
                <a:latin typeface="Abadi" panose="020B0604020104020204" pitchFamily="34" charset="0"/>
              </a:rPr>
              <a:t>launch_site</a:t>
            </a:r>
            <a:r>
              <a:rPr lang="en-US" sz="1800" dirty="0">
                <a:solidFill>
                  <a:schemeClr val="accent3">
                    <a:lumMod val="25000"/>
                  </a:schemeClr>
                </a:solidFill>
                <a:latin typeface="Abadi" panose="020B0604020104020204" pitchFamily="34" charset="0"/>
              </a:rPr>
              <a:t> for the months in year 2015.</a:t>
            </a:r>
          </a:p>
          <a:p>
            <a:pPr lvl="1">
              <a:lnSpc>
                <a:spcPct val="100000"/>
              </a:lnSpc>
              <a:spcBef>
                <a:spcPts val="1400"/>
              </a:spcBef>
            </a:pPr>
            <a:r>
              <a:rPr lang="en-US" sz="1800" dirty="0">
                <a:solidFill>
                  <a:schemeClr val="accent3">
                    <a:lumMod val="25000"/>
                  </a:schemeClr>
                </a:solidFill>
                <a:latin typeface="Abadi" panose="020B0604020104020204" pitchFamily="34" charset="0"/>
              </a:rPr>
              <a:t>Rank the count of successful landing outcomes between the date 04-06-2010 and       20-03-2017</a:t>
            </a:r>
          </a:p>
          <a:p>
            <a:pPr marL="457200" lvl="1" indent="0">
              <a:lnSpc>
                <a:spcPct val="100000"/>
              </a:lnSpc>
              <a:spcBef>
                <a:spcPts val="1400"/>
              </a:spcBef>
              <a:buNone/>
            </a:pPr>
            <a:r>
              <a:rPr lang="en-US" sz="1800" dirty="0">
                <a:solidFill>
                  <a:srgbClr val="FF0000"/>
                </a:solidFill>
                <a:latin typeface="Abadi" panose="020B0604020104020204" pitchFamily="34" charset="0"/>
                <a:hlinkClick r:id="rId3"/>
              </a:rPr>
              <a:t>https://github.com/ASPCalado/Capstone_project/blob/main/EDA_SQL.ipynb</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created map on Folium had the following objects:</a:t>
            </a:r>
          </a:p>
          <a:p>
            <a:pPr lvl="1">
              <a:lnSpc>
                <a:spcPct val="100000"/>
              </a:lnSpc>
              <a:spcBef>
                <a:spcPts val="1400"/>
              </a:spcBef>
            </a:pPr>
            <a:r>
              <a:rPr lang="en-US" sz="1800" dirty="0">
                <a:solidFill>
                  <a:schemeClr val="accent3">
                    <a:lumMod val="25000"/>
                  </a:schemeClr>
                </a:solidFill>
                <a:latin typeface="Abadi" panose="020B0604020104020204" pitchFamily="34" charset="0"/>
              </a:rPr>
              <a:t>Marker and Circle with the coordinates of the different launch sites.</a:t>
            </a:r>
          </a:p>
          <a:p>
            <a:pPr lvl="1">
              <a:lnSpc>
                <a:spcPct val="100000"/>
              </a:lnSpc>
              <a:spcBef>
                <a:spcPts val="1400"/>
              </a:spcBef>
            </a:pPr>
            <a:r>
              <a:rPr lang="en-US" sz="1800" dirty="0">
                <a:solidFill>
                  <a:schemeClr val="accent3">
                    <a:lumMod val="25000"/>
                  </a:schemeClr>
                </a:solidFill>
                <a:latin typeface="Abadi" panose="020B0604020104020204" pitchFamily="34" charset="0"/>
              </a:rPr>
              <a:t>Marker for each launch with different colors (red = failed, green = success)</a:t>
            </a:r>
          </a:p>
          <a:p>
            <a:pPr lvl="1">
              <a:lnSpc>
                <a:spcPct val="100000"/>
              </a:lnSpc>
              <a:spcBef>
                <a:spcPts val="1400"/>
              </a:spcBef>
            </a:pPr>
            <a:r>
              <a:rPr lang="en-US" sz="1800" dirty="0" err="1">
                <a:solidFill>
                  <a:schemeClr val="accent3">
                    <a:lumMod val="25000"/>
                  </a:schemeClr>
                </a:solidFill>
                <a:latin typeface="Abadi" panose="020B0604020104020204" pitchFamily="34" charset="0"/>
              </a:rPr>
              <a:t>MousePosition</a:t>
            </a:r>
            <a:r>
              <a:rPr lang="en-US" sz="1800" dirty="0">
                <a:solidFill>
                  <a:schemeClr val="accent3">
                    <a:lumMod val="25000"/>
                  </a:schemeClr>
                </a:solidFill>
                <a:latin typeface="Abadi" panose="020B0604020104020204" pitchFamily="34" charset="0"/>
              </a:rPr>
              <a:t> to get coordinates when hovering over the map</a:t>
            </a:r>
          </a:p>
          <a:p>
            <a:pPr lvl="1">
              <a:lnSpc>
                <a:spcPct val="100000"/>
              </a:lnSpc>
              <a:spcBef>
                <a:spcPts val="1400"/>
              </a:spcBef>
            </a:pPr>
            <a:r>
              <a:rPr lang="en-US" sz="1800" dirty="0">
                <a:solidFill>
                  <a:schemeClr val="accent3">
                    <a:lumMod val="25000"/>
                  </a:schemeClr>
                </a:solidFill>
                <a:latin typeface="Abadi" panose="020B0604020104020204" pitchFamily="34" charset="0"/>
              </a:rPr>
              <a:t>One line and icon to display the distance between one launch site and the nearest sea coast</a:t>
            </a:r>
          </a:p>
          <a:p>
            <a:pPr lvl="1">
              <a:lnSpc>
                <a:spcPct val="100000"/>
              </a:lnSpc>
              <a:spcBef>
                <a:spcPts val="1400"/>
              </a:spcBef>
            </a:pPr>
            <a:r>
              <a:rPr lang="en-US" sz="1800" dirty="0">
                <a:solidFill>
                  <a:schemeClr val="accent3">
                    <a:lumMod val="25000"/>
                  </a:schemeClr>
                </a:solidFill>
                <a:latin typeface="Abadi" panose="020B0604020104020204" pitchFamily="34" charset="0"/>
              </a:rPr>
              <a:t>One line and icon to display the distance between one launch site and the nearest city</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1800" dirty="0">
                <a:solidFill>
                  <a:srgbClr val="FF0000"/>
                </a:solidFill>
                <a:latin typeface="Abadi" panose="020B0604020104020204" pitchFamily="34" charset="0"/>
                <a:hlinkClick r:id="rId3"/>
              </a:rPr>
              <a:t>https://github.com/ASPCalado/Capstone_project/blob/main/Data_Viz_Folium.ipynb</a:t>
            </a:r>
            <a:endParaRPr lang="en-US" sz="2000"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097687" cy="4722320"/>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There are two interactive graphs: a pie chart and a scatterplot. Also, there are two inputs for the user: a dropdown menu to choose which launch site they want to analyze and a range slider to select a payload range (in Kg)</a:t>
            </a:r>
          </a:p>
          <a:p>
            <a:pPr>
              <a:lnSpc>
                <a:spcPct val="100000"/>
              </a:lnSpc>
              <a:spcBef>
                <a:spcPts val="1400"/>
              </a:spcBef>
            </a:pPr>
            <a:r>
              <a:rPr lang="en-US" sz="2200" dirty="0">
                <a:solidFill>
                  <a:schemeClr val="accent3">
                    <a:lumMod val="25000"/>
                  </a:schemeClr>
                </a:solidFill>
                <a:latin typeface="Abadi" panose="020B0604020104020204" pitchFamily="34" charset="0"/>
              </a:rPr>
              <a:t>The pie chart can display two different things:</a:t>
            </a:r>
          </a:p>
          <a:p>
            <a:pPr lvl="1">
              <a:lnSpc>
                <a:spcPct val="100000"/>
              </a:lnSpc>
              <a:spcBef>
                <a:spcPts val="1400"/>
              </a:spcBef>
            </a:pPr>
            <a:r>
              <a:rPr lang="en-US" sz="1800" dirty="0">
                <a:solidFill>
                  <a:schemeClr val="accent3">
                    <a:lumMod val="25000"/>
                  </a:schemeClr>
                </a:solidFill>
                <a:latin typeface="Abadi" panose="020B0604020104020204" pitchFamily="34" charset="0"/>
              </a:rPr>
              <a:t>If the user selects ‘All Sites’, it shows the % of Total Successful Launches by Site</a:t>
            </a:r>
          </a:p>
          <a:p>
            <a:pPr lvl="1">
              <a:lnSpc>
                <a:spcPct val="100000"/>
              </a:lnSpc>
              <a:spcBef>
                <a:spcPts val="1400"/>
              </a:spcBef>
            </a:pPr>
            <a:r>
              <a:rPr lang="en-US" sz="1800" dirty="0">
                <a:solidFill>
                  <a:schemeClr val="accent3">
                    <a:lumMod val="25000"/>
                  </a:schemeClr>
                </a:solidFill>
                <a:latin typeface="Abadi" panose="020B0604020104020204" pitchFamily="34" charset="0"/>
              </a:rPr>
              <a:t>If the user selects a site, it show the % of Successful vs Unsuccessful Launches in that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scatterplot displays the Correlation between Payload and Success for either one or all sites, for the specified range of payload</a:t>
            </a:r>
          </a:p>
          <a:p>
            <a:pPr lvl="1">
              <a:lnSpc>
                <a:spcPct val="100000"/>
              </a:lnSpc>
              <a:spcBef>
                <a:spcPts val="1400"/>
              </a:spcBef>
            </a:pPr>
            <a:endParaRPr lang="en-US" sz="2200" dirty="0">
              <a:solidFill>
                <a:schemeClr val="accent3">
                  <a:lumMod val="25000"/>
                </a:schemeClr>
              </a:solidFill>
              <a:latin typeface="Abadi" panose="020B0604020104020204" pitchFamily="34" charset="0"/>
            </a:endParaRPr>
          </a:p>
          <a:p>
            <a:pPr marL="457200" lvl="1" indent="0">
              <a:lnSpc>
                <a:spcPct val="100000"/>
              </a:lnSpc>
              <a:spcBef>
                <a:spcPts val="1400"/>
              </a:spcBef>
              <a:buNone/>
            </a:pPr>
            <a:r>
              <a:rPr lang="en-US" sz="1800" dirty="0">
                <a:solidFill>
                  <a:srgbClr val="FF0000"/>
                </a:solidFill>
                <a:latin typeface="Abadi" panose="020B0604020104020204" pitchFamily="34" charset="0"/>
                <a:hlinkClick r:id="rId3"/>
              </a:rPr>
              <a:t>https://github.com/ASPCalado/Capstone_project/blob/main/Data_Viz_Dash.ipynb</a:t>
            </a:r>
            <a:endParaRPr lang="en-US" sz="1800"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79876"/>
            <a:ext cx="10097687" cy="5236234"/>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interactivity allows the user to analyze different things.</a:t>
            </a:r>
          </a:p>
          <a:p>
            <a:pPr>
              <a:lnSpc>
                <a:spcPct val="100000"/>
              </a:lnSpc>
              <a:spcBef>
                <a:spcPts val="1400"/>
              </a:spcBef>
            </a:pPr>
            <a:r>
              <a:rPr lang="en-US" sz="2200" dirty="0">
                <a:solidFill>
                  <a:schemeClr val="accent3">
                    <a:lumMod val="25000"/>
                  </a:schemeClr>
                </a:solidFill>
                <a:latin typeface="Abadi" panose="020B0604020104020204" pitchFamily="34" charset="0"/>
              </a:rPr>
              <a:t>On the pie chart:</a:t>
            </a:r>
          </a:p>
          <a:p>
            <a:pPr lvl="1">
              <a:lnSpc>
                <a:spcPct val="100000"/>
              </a:lnSpc>
              <a:spcBef>
                <a:spcPts val="1400"/>
              </a:spcBef>
            </a:pPr>
            <a:r>
              <a:rPr lang="en-US" sz="1800" dirty="0">
                <a:solidFill>
                  <a:schemeClr val="accent3">
                    <a:lumMod val="25000"/>
                  </a:schemeClr>
                </a:solidFill>
                <a:latin typeface="Abadi" panose="020B0604020104020204" pitchFamily="34" charset="0"/>
              </a:rPr>
              <a:t>By choosing “All Sites”, the user can see which sites have the highest gross total of successful launches </a:t>
            </a:r>
          </a:p>
          <a:p>
            <a:pPr lvl="1">
              <a:lnSpc>
                <a:spcPct val="100000"/>
              </a:lnSpc>
              <a:spcBef>
                <a:spcPts val="1400"/>
              </a:spcBef>
            </a:pPr>
            <a:r>
              <a:rPr lang="en-US" sz="1800" dirty="0">
                <a:solidFill>
                  <a:schemeClr val="accent3">
                    <a:lumMod val="25000"/>
                  </a:schemeClr>
                </a:solidFill>
                <a:latin typeface="Abadi" panose="020B0604020104020204" pitchFamily="34" charset="0"/>
              </a:rPr>
              <a:t>By choosing a specific site, the user can infer what is the success rate for each site, instead of its gross total value.</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On the scatterplot:</a:t>
            </a:r>
          </a:p>
          <a:p>
            <a:pPr lvl="1">
              <a:lnSpc>
                <a:spcPct val="100000"/>
              </a:lnSpc>
              <a:spcBef>
                <a:spcPts val="1400"/>
              </a:spcBef>
            </a:pPr>
            <a:r>
              <a:rPr lang="en-US" sz="1800" dirty="0">
                <a:solidFill>
                  <a:schemeClr val="accent3">
                    <a:lumMod val="25000"/>
                  </a:schemeClr>
                </a:solidFill>
                <a:latin typeface="Abadi" panose="020B0604020104020204" pitchFamily="34" charset="0"/>
              </a:rPr>
              <a:t>The user can have an impression if the payload influences success for all sites generally, or for a specific site</a:t>
            </a:r>
          </a:p>
          <a:p>
            <a:pPr lvl="1">
              <a:lnSpc>
                <a:spcPct val="100000"/>
              </a:lnSpc>
              <a:spcBef>
                <a:spcPts val="1400"/>
              </a:spcBef>
            </a:pPr>
            <a:r>
              <a:rPr lang="en-US" sz="1800" dirty="0">
                <a:solidFill>
                  <a:schemeClr val="accent3">
                    <a:lumMod val="25000"/>
                  </a:schemeClr>
                </a:solidFill>
                <a:latin typeface="Abadi" panose="020B0604020104020204" pitchFamily="34" charset="0"/>
              </a:rPr>
              <a:t>If the user wants to thoroughly analyze a specific payload range, it is possible due to the range slider.</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7896542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6AD379D6-A4EC-67F0-2A54-C4AFE952FB56}"/>
              </a:ext>
            </a:extLst>
          </p:cNvPr>
          <p:cNvGraphicFramePr/>
          <p:nvPr>
            <p:extLst>
              <p:ext uri="{D42A27DB-BD31-4B8C-83A1-F6EECF244321}">
                <p14:modId xmlns:p14="http://schemas.microsoft.com/office/powerpoint/2010/main" val="2391298735"/>
              </p:ext>
            </p:extLst>
          </p:nvPr>
        </p:nvGraphicFramePr>
        <p:xfrm>
          <a:off x="5400397" y="814940"/>
          <a:ext cx="6647849" cy="49941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6282431" cy="4351338"/>
          </a:xfrm>
          <a:prstGeom prst="rect">
            <a:avLst/>
          </a:prstGeom>
        </p:spPr>
        <p:txBody>
          <a:bodyPr>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Assign Y to “Class” column (i.e. outcome) and X to the other variables</a:t>
            </a:r>
          </a:p>
          <a:p>
            <a:pPr>
              <a:lnSpc>
                <a:spcPct val="100000"/>
              </a:lnSpc>
              <a:spcBef>
                <a:spcPts val="1400"/>
              </a:spcBef>
            </a:pPr>
            <a:r>
              <a:rPr lang="en-US" sz="2200" dirty="0">
                <a:solidFill>
                  <a:schemeClr val="accent3">
                    <a:lumMod val="25000"/>
                  </a:schemeClr>
                </a:solidFill>
                <a:latin typeface="Abadi" panose="020B0604020104020204" pitchFamily="34" charset="0"/>
              </a:rPr>
              <a:t>Standardize data using </a:t>
            </a:r>
            <a:r>
              <a:rPr lang="en-US" sz="2200" dirty="0" err="1">
                <a:solidFill>
                  <a:schemeClr val="accent3">
                    <a:lumMod val="25000"/>
                  </a:schemeClr>
                </a:solidFill>
                <a:latin typeface="Abadi" panose="020B0604020104020204" pitchFamily="34" charset="0"/>
              </a:rPr>
              <a:t>StandardScaler</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Split into test and training data with test size of 20%</a:t>
            </a:r>
          </a:p>
          <a:p>
            <a:pPr>
              <a:lnSpc>
                <a:spcPct val="100000"/>
              </a:lnSpc>
              <a:spcBef>
                <a:spcPts val="1400"/>
              </a:spcBef>
            </a:pPr>
            <a:r>
              <a:rPr lang="en-US" sz="2200" dirty="0">
                <a:solidFill>
                  <a:schemeClr val="accent3">
                    <a:lumMod val="25000"/>
                  </a:schemeClr>
                </a:solidFill>
                <a:latin typeface="Abadi" panose="020B0604020104020204" pitchFamily="34" charset="0"/>
              </a:rPr>
              <a:t>Use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 to find the best parameters for Logistic Regression, Support Vector Machine, Decision Tree classifier and K-Nearest Neighbors algorithms.</a:t>
            </a:r>
          </a:p>
          <a:p>
            <a:pPr>
              <a:lnSpc>
                <a:spcPct val="100000"/>
              </a:lnSpc>
              <a:spcBef>
                <a:spcPts val="1400"/>
              </a:spcBef>
            </a:pPr>
            <a:r>
              <a:rPr lang="en-US" sz="2200" dirty="0">
                <a:solidFill>
                  <a:schemeClr val="accent3">
                    <a:lumMod val="25000"/>
                  </a:schemeClr>
                </a:solidFill>
                <a:latin typeface="Abadi" panose="020B0604020104020204" pitchFamily="34" charset="0"/>
              </a:rPr>
              <a:t>For each of them, calculate the accuracy (.score())</a:t>
            </a:r>
          </a:p>
          <a:p>
            <a:pPr marL="0" indent="0">
              <a:lnSpc>
                <a:spcPct val="100000"/>
              </a:lnSpc>
              <a:spcBef>
                <a:spcPts val="1400"/>
              </a:spcBef>
              <a:buNone/>
            </a:pPr>
            <a:r>
              <a:rPr lang="en-US" sz="1900" dirty="0">
                <a:solidFill>
                  <a:srgbClr val="FF0000"/>
                </a:solidFill>
                <a:latin typeface="Abadi" panose="020B0604020104020204" pitchFamily="34" charset="0"/>
                <a:hlinkClick r:id="rId8"/>
              </a:rPr>
              <a:t>https://github.com/ASPCalado/Capstone_project/blob/main/Predictive_Analysis_(Classification).ipynb</a:t>
            </a:r>
            <a:endParaRPr lang="en-US" sz="2600"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7" name="Arrow: Bent-Up 6">
            <a:extLst>
              <a:ext uri="{FF2B5EF4-FFF2-40B4-BE49-F238E27FC236}">
                <a16:creationId xmlns:a16="http://schemas.microsoft.com/office/drawing/2014/main" id="{8AFDF8E2-DAF6-9B37-7D2F-39BE97DDC7B8}"/>
              </a:ext>
            </a:extLst>
          </p:cNvPr>
          <p:cNvSpPr/>
          <p:nvPr/>
        </p:nvSpPr>
        <p:spPr>
          <a:xfrm rot="5400000">
            <a:off x="8124976" y="3530865"/>
            <a:ext cx="335372" cy="279747"/>
          </a:xfrm>
          <a:prstGeom prst="bentUpArrow">
            <a:avLst>
              <a:gd name="adj1" fmla="val 32840"/>
              <a:gd name="adj2" fmla="val 25000"/>
              <a:gd name="adj3" fmla="val 35780"/>
            </a:avLst>
          </a:prstGeom>
          <a:solidFill>
            <a:srgbClr val="4472C4">
              <a:tint val="50000"/>
              <a:hueOff val="0"/>
              <a:satOff val="0"/>
              <a:lumOff val="0"/>
              <a:alphaOff val="0"/>
            </a:srgbClr>
          </a:solidFill>
          <a:ln w="12700" cap="flat" cmpd="sng" algn="ctr">
            <a:solidFill>
              <a:prstClr val="white">
                <a:hueOff val="0"/>
                <a:satOff val="0"/>
                <a:lumOff val="0"/>
                <a:alphaOff val="0"/>
              </a:prstClr>
            </a:solidFill>
            <a:prstDash val="solid"/>
            <a:miter lim="800000"/>
          </a:ln>
          <a:effectLst/>
        </p:spPr>
        <p:style>
          <a:lnRef idx="2">
            <a:scrgbClr r="0" g="0" b="0"/>
          </a:lnRef>
          <a:fillRef idx="1">
            <a:scrgbClr r="0" g="0" b="0"/>
          </a:fillRef>
          <a:effectRef idx="0">
            <a:scrgbClr r="0" g="0" b="0"/>
          </a:effectRef>
          <a:fontRef idx="minor">
            <a:schemeClr val="lt1">
              <a:hueOff val="0"/>
              <a:satOff val="0"/>
              <a:lumOff val="0"/>
              <a:alphaOff val="0"/>
            </a:schemeClr>
          </a:fontRef>
        </p:style>
      </p:sp>
      <p:sp>
        <p:nvSpPr>
          <p:cNvPr id="8" name="Arrow: Bent-Up 7">
            <a:extLst>
              <a:ext uri="{FF2B5EF4-FFF2-40B4-BE49-F238E27FC236}">
                <a16:creationId xmlns:a16="http://schemas.microsoft.com/office/drawing/2014/main" id="{F0CC7DF7-800F-4FCA-EAD7-2D48166E888F}"/>
              </a:ext>
            </a:extLst>
          </p:cNvPr>
          <p:cNvSpPr/>
          <p:nvPr/>
        </p:nvSpPr>
        <p:spPr>
          <a:xfrm rot="5400000">
            <a:off x="8686959" y="4171996"/>
            <a:ext cx="335372" cy="279747"/>
          </a:xfrm>
          <a:prstGeom prst="bentUpArrow">
            <a:avLst>
              <a:gd name="adj1" fmla="val 32840"/>
              <a:gd name="adj2" fmla="val 25000"/>
              <a:gd name="adj3" fmla="val 35780"/>
            </a:avLst>
          </a:prstGeom>
          <a:solidFill>
            <a:srgbClr val="4472C4">
              <a:tint val="50000"/>
              <a:hueOff val="0"/>
              <a:satOff val="0"/>
              <a:lumOff val="0"/>
              <a:alphaOff val="0"/>
            </a:srgbClr>
          </a:solidFill>
          <a:ln w="12700" cap="flat" cmpd="sng" algn="ctr">
            <a:solidFill>
              <a:prstClr val="white">
                <a:hueOff val="0"/>
                <a:satOff val="0"/>
                <a:lumOff val="0"/>
                <a:alphaOff val="0"/>
              </a:prstClr>
            </a:solidFill>
            <a:prstDash val="solid"/>
            <a:miter lim="800000"/>
          </a:ln>
          <a:effectLst/>
        </p:spPr>
        <p:style>
          <a:lnRef idx="2">
            <a:scrgbClr r="0" g="0" b="0"/>
          </a:lnRef>
          <a:fillRef idx="1">
            <a:scrgbClr r="0" g="0" b="0"/>
          </a:fillRef>
          <a:effectRef idx="0">
            <a:scrgbClr r="0" g="0" b="0"/>
          </a:effectRef>
          <a:fontRef idx="minor">
            <a:schemeClr val="lt1">
              <a:hueOff val="0"/>
              <a:satOff val="0"/>
              <a:lumOff val="0"/>
              <a:alphaOff val="0"/>
            </a:schemeClr>
          </a:fontRef>
        </p:style>
      </p:sp>
      <p:sp>
        <p:nvSpPr>
          <p:cNvPr id="9" name="Arrow: Bent-Up 8">
            <a:extLst>
              <a:ext uri="{FF2B5EF4-FFF2-40B4-BE49-F238E27FC236}">
                <a16:creationId xmlns:a16="http://schemas.microsoft.com/office/drawing/2014/main" id="{51D74D54-A5A8-75EB-F5DA-5A15B57EC72E}"/>
              </a:ext>
            </a:extLst>
          </p:cNvPr>
          <p:cNvSpPr/>
          <p:nvPr/>
        </p:nvSpPr>
        <p:spPr>
          <a:xfrm rot="5400000">
            <a:off x="9617446" y="4907740"/>
            <a:ext cx="335372" cy="279747"/>
          </a:xfrm>
          <a:prstGeom prst="bentUpArrow">
            <a:avLst>
              <a:gd name="adj1" fmla="val 32840"/>
              <a:gd name="adj2" fmla="val 25000"/>
              <a:gd name="adj3" fmla="val 35780"/>
            </a:avLst>
          </a:prstGeom>
          <a:solidFill>
            <a:srgbClr val="4472C4">
              <a:tint val="50000"/>
              <a:hueOff val="0"/>
              <a:satOff val="0"/>
              <a:lumOff val="0"/>
              <a:alphaOff val="0"/>
            </a:srgbClr>
          </a:solidFill>
          <a:ln w="12700" cap="flat" cmpd="sng" algn="ctr">
            <a:solidFill>
              <a:prstClr val="white">
                <a:hueOff val="0"/>
                <a:satOff val="0"/>
                <a:lumOff val="0"/>
                <a:alphaOff val="0"/>
              </a:prstClr>
            </a:solidFill>
            <a:prstDash val="solid"/>
            <a:miter lim="800000"/>
          </a:ln>
          <a:effectLst/>
        </p:spPr>
        <p:style>
          <a:lnRef idx="2">
            <a:scrgbClr r="0" g="0" b="0"/>
          </a:lnRef>
          <a:fillRef idx="1">
            <a:scrgbClr r="0" g="0" b="0"/>
          </a:fillRef>
          <a:effectRef idx="0">
            <a:scrgbClr r="0" g="0" b="0"/>
          </a:effectRef>
          <a:fontRef idx="minor">
            <a:schemeClr val="lt1">
              <a:hueOff val="0"/>
              <a:satOff val="0"/>
              <a:lumOff val="0"/>
              <a:alphaOff val="0"/>
            </a:schemeClr>
          </a:fontRef>
        </p:style>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906389" y="1767051"/>
            <a:ext cx="4978779" cy="4532586"/>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most recent launches (Flight Number represents consecutive launches) tend to be more successful (Class = 1) than the initial launches.</a:t>
            </a:r>
          </a:p>
          <a:p>
            <a:pPr>
              <a:lnSpc>
                <a:spcPct val="100000"/>
              </a:lnSpc>
              <a:spcBef>
                <a:spcPts val="1400"/>
              </a:spcBef>
            </a:pPr>
            <a:r>
              <a:rPr lang="en-US" sz="2200" dirty="0">
                <a:solidFill>
                  <a:schemeClr val="accent3">
                    <a:lumMod val="25000"/>
                  </a:schemeClr>
                </a:solidFill>
                <a:latin typeface="Abadi" panose="020B0604020104020204" pitchFamily="34" charset="0"/>
              </a:rPr>
              <a:t>The launch site where this becomes more obvious is VAFB SLC 4E, but it is still valid for the other sites.</a:t>
            </a:r>
          </a:p>
          <a:p>
            <a:pPr>
              <a:lnSpc>
                <a:spcPct val="100000"/>
              </a:lnSpc>
              <a:spcBef>
                <a:spcPts val="1400"/>
              </a:spcBef>
            </a:pPr>
            <a:r>
              <a:rPr lang="en-US" sz="2200" dirty="0">
                <a:solidFill>
                  <a:schemeClr val="accent3">
                    <a:lumMod val="25000"/>
                  </a:schemeClr>
                </a:solidFill>
                <a:latin typeface="Abadi" panose="020B0604020104020204" pitchFamily="34" charset="0"/>
              </a:rPr>
              <a:t>We can also observe that KSC LC 39A started to be used later than its peers, and VAFB SLC 4E hasn’t been used recently.</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A1B62416-3B66-03E4-5F95-FE7DBCB17F71}"/>
              </a:ext>
            </a:extLst>
          </p:cNvPr>
          <p:cNvPicPr>
            <a:picLocks noChangeAspect="1"/>
          </p:cNvPicPr>
          <p:nvPr/>
        </p:nvPicPr>
        <p:blipFill>
          <a:blip r:embed="rId3"/>
          <a:stretch>
            <a:fillRect/>
          </a:stretch>
        </p:blipFill>
        <p:spPr>
          <a:xfrm>
            <a:off x="6504301" y="1767051"/>
            <a:ext cx="4781310" cy="3876738"/>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938176" y="1659852"/>
            <a:ext cx="5357521" cy="4659497"/>
          </a:xfrm>
          <a:prstGeom prst="rect">
            <a:avLst/>
          </a:prstGeom>
        </p:spPr>
        <p:txBody>
          <a:bodyPr>
            <a:normAutofit/>
          </a:bodyPr>
          <a:lstStyle/>
          <a:p>
            <a:pPr>
              <a:lnSpc>
                <a:spcPct val="100000"/>
              </a:lnSpc>
              <a:spcBef>
                <a:spcPts val="1400"/>
              </a:spcBef>
            </a:pPr>
            <a:r>
              <a:rPr lang="pt-PT" sz="2200" dirty="0" err="1">
                <a:solidFill>
                  <a:schemeClr val="accent3">
                    <a:lumMod val="25000"/>
                  </a:schemeClr>
                </a:solidFill>
                <a:latin typeface="Abadi" panose="020B0604020104020204" pitchFamily="34" charset="0"/>
              </a:rPr>
              <a:t>There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have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been</a:t>
            </a:r>
            <a:r>
              <a:rPr lang="pt-PT" sz="2200" dirty="0">
                <a:solidFill>
                  <a:schemeClr val="accent3">
                    <a:lumMod val="25000"/>
                  </a:schemeClr>
                </a:solidFill>
                <a:latin typeface="Abadi" panose="020B0604020104020204" pitchFamily="34" charset="0"/>
              </a:rPr>
              <a:t> no </a:t>
            </a:r>
            <a:r>
              <a:rPr lang="pt-PT" sz="2200" dirty="0" err="1">
                <a:solidFill>
                  <a:schemeClr val="accent3">
                    <a:lumMod val="25000"/>
                  </a:schemeClr>
                </a:solidFill>
                <a:latin typeface="Abadi" panose="020B0604020104020204" pitchFamily="34" charset="0"/>
              </a:rPr>
              <a:t>launches</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with</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heavy</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payload</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on</a:t>
            </a:r>
            <a:r>
              <a:rPr lang="pt-PT" sz="2200" dirty="0">
                <a:solidFill>
                  <a:schemeClr val="accent3">
                    <a:lumMod val="25000"/>
                  </a:schemeClr>
                </a:solidFill>
                <a:latin typeface="Abadi" panose="020B0604020104020204" pitchFamily="34" charset="0"/>
              </a:rPr>
              <a:t> VAFB SLC 4E</a:t>
            </a:r>
          </a:p>
          <a:p>
            <a:pPr>
              <a:lnSpc>
                <a:spcPct val="100000"/>
              </a:lnSpc>
              <a:spcBef>
                <a:spcPts val="1400"/>
              </a:spcBef>
            </a:pPr>
            <a:endParaRPr lang="pt-PT" sz="2200" dirty="0">
              <a:solidFill>
                <a:schemeClr val="accent3">
                  <a:lumMod val="25000"/>
                </a:schemeClr>
              </a:solidFill>
              <a:latin typeface="Abadi" panose="020B0604020104020204" pitchFamily="34" charset="0"/>
            </a:endParaRPr>
          </a:p>
          <a:p>
            <a:pPr>
              <a:lnSpc>
                <a:spcPct val="100000"/>
              </a:lnSpc>
              <a:spcBef>
                <a:spcPts val="1400"/>
              </a:spcBef>
            </a:pPr>
            <a:r>
              <a:rPr lang="pt-PT" sz="2200" dirty="0">
                <a:solidFill>
                  <a:schemeClr val="accent3">
                    <a:lumMod val="25000"/>
                  </a:schemeClr>
                </a:solidFill>
                <a:latin typeface="Abadi" panose="020B0604020104020204" pitchFamily="34" charset="0"/>
              </a:rPr>
              <a:t>For </a:t>
            </a:r>
            <a:r>
              <a:rPr lang="pt-PT" sz="2200" dirty="0" err="1">
                <a:solidFill>
                  <a:schemeClr val="accent3">
                    <a:lumMod val="25000"/>
                  </a:schemeClr>
                </a:solidFill>
                <a:latin typeface="Abadi" panose="020B0604020104020204" pitchFamily="34" charset="0"/>
              </a:rPr>
              <a:t>the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values</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above</a:t>
            </a:r>
            <a:r>
              <a:rPr lang="pt-PT" sz="2200" dirty="0">
                <a:solidFill>
                  <a:schemeClr val="accent3">
                    <a:lumMod val="25000"/>
                  </a:schemeClr>
                </a:solidFill>
                <a:latin typeface="Abadi" panose="020B0604020104020204" pitchFamily="34" charset="0"/>
              </a:rPr>
              <a:t> 7000 Kg, </a:t>
            </a:r>
            <a:r>
              <a:rPr lang="pt-PT" sz="2200" dirty="0" err="1">
                <a:solidFill>
                  <a:schemeClr val="accent3">
                    <a:lumMod val="25000"/>
                  </a:schemeClr>
                </a:solidFill>
                <a:latin typeface="Abadi" panose="020B0604020104020204" pitchFamily="34" charset="0"/>
              </a:rPr>
              <a:t>the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number</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of</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successful</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launches</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greatly</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outweights</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the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unsuccessful</a:t>
            </a:r>
            <a:r>
              <a:rPr lang="pt-PT" sz="2200" dirty="0">
                <a:solidFill>
                  <a:schemeClr val="accent3">
                    <a:lumMod val="25000"/>
                  </a:schemeClr>
                </a:solidFill>
                <a:latin typeface="Abadi" panose="020B0604020104020204" pitchFamily="34" charset="0"/>
              </a:rPr>
              <a:t>.</a:t>
            </a:r>
          </a:p>
          <a:p>
            <a:pPr>
              <a:lnSpc>
                <a:spcPct val="100000"/>
              </a:lnSpc>
              <a:spcBef>
                <a:spcPts val="1400"/>
              </a:spcBef>
            </a:pPr>
            <a:endParaRPr lang="pt-PT" sz="2200" dirty="0">
              <a:solidFill>
                <a:schemeClr val="accent3">
                  <a:lumMod val="25000"/>
                </a:schemeClr>
              </a:solidFill>
              <a:latin typeface="Abadi" panose="020B0604020104020204" pitchFamily="34" charset="0"/>
            </a:endParaRPr>
          </a:p>
          <a:p>
            <a:pPr>
              <a:lnSpc>
                <a:spcPct val="100000"/>
              </a:lnSpc>
              <a:spcBef>
                <a:spcPts val="1400"/>
              </a:spcBef>
            </a:pPr>
            <a:r>
              <a:rPr lang="pt-PT" sz="2200" dirty="0">
                <a:solidFill>
                  <a:schemeClr val="accent3">
                    <a:lumMod val="25000"/>
                  </a:schemeClr>
                </a:solidFill>
                <a:latin typeface="Abadi" panose="020B0604020104020204" pitchFamily="34" charset="0"/>
              </a:rPr>
              <a:t>For KSC LC 39 A </a:t>
            </a:r>
            <a:r>
              <a:rPr lang="pt-PT" sz="2200" dirty="0" err="1">
                <a:solidFill>
                  <a:schemeClr val="accent3">
                    <a:lumMod val="25000"/>
                  </a:schemeClr>
                </a:solidFill>
                <a:latin typeface="Abadi" panose="020B0604020104020204" pitchFamily="34" charset="0"/>
              </a:rPr>
              <a:t>all</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launches</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with</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less</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than</a:t>
            </a:r>
            <a:r>
              <a:rPr lang="pt-PT" sz="2200" dirty="0">
                <a:solidFill>
                  <a:schemeClr val="accent3">
                    <a:lumMod val="25000"/>
                  </a:schemeClr>
                </a:solidFill>
                <a:latin typeface="Abadi" panose="020B0604020104020204" pitchFamily="34" charset="0"/>
              </a:rPr>
              <a:t> 5000 Kg </a:t>
            </a:r>
            <a:r>
              <a:rPr lang="pt-PT" sz="2200" dirty="0" err="1">
                <a:solidFill>
                  <a:schemeClr val="accent3">
                    <a:lumMod val="25000"/>
                  </a:schemeClr>
                </a:solidFill>
                <a:latin typeface="Abadi" panose="020B0604020104020204" pitchFamily="34" charset="0"/>
              </a:rPr>
              <a:t>payload</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have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been</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successful</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B8F8EBB5-0640-0374-436A-B7CCF4CFB5D3}"/>
              </a:ext>
            </a:extLst>
          </p:cNvPr>
          <p:cNvPicPr>
            <a:picLocks noChangeAspect="1"/>
          </p:cNvPicPr>
          <p:nvPr/>
        </p:nvPicPr>
        <p:blipFill>
          <a:blip r:embed="rId3"/>
          <a:stretch>
            <a:fillRect/>
          </a:stretch>
        </p:blipFill>
        <p:spPr>
          <a:xfrm>
            <a:off x="6467797" y="1915289"/>
            <a:ext cx="5093582" cy="3027421"/>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3"/>
            <a:ext cx="5840996" cy="4539403"/>
          </a:xfrm>
          <a:prstGeom prst="rect">
            <a:avLst/>
          </a:prstGeom>
        </p:spPr>
        <p:txBody>
          <a:bodyPr>
            <a:normAutofit/>
          </a:bodyPr>
          <a:lstStyle/>
          <a:p>
            <a:pPr>
              <a:lnSpc>
                <a:spcPct val="100000"/>
              </a:lnSpc>
              <a:spcBef>
                <a:spcPts val="1400"/>
              </a:spcBef>
            </a:pPr>
            <a:r>
              <a:rPr lang="pt-PT" sz="2200" dirty="0" err="1">
                <a:solidFill>
                  <a:schemeClr val="accent3">
                    <a:lumMod val="25000"/>
                  </a:schemeClr>
                </a:solidFill>
                <a:latin typeface="Abadi" panose="020B0604020104020204" pitchFamily="34" charset="0"/>
              </a:rPr>
              <a:t>The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Class</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axis</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represents</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the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mean</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of</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the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class</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value</a:t>
            </a:r>
            <a:r>
              <a:rPr lang="pt-PT" sz="2200" dirty="0">
                <a:solidFill>
                  <a:schemeClr val="accent3">
                    <a:lumMod val="25000"/>
                  </a:schemeClr>
                </a:solidFill>
                <a:latin typeface="Abadi" panose="020B0604020104020204" pitchFamily="34" charset="0"/>
              </a:rPr>
              <a:t> for </a:t>
            </a:r>
            <a:r>
              <a:rPr lang="pt-PT" sz="2200" dirty="0" err="1">
                <a:solidFill>
                  <a:schemeClr val="accent3">
                    <a:lumMod val="25000"/>
                  </a:schemeClr>
                </a:solidFill>
                <a:latin typeface="Abadi" panose="020B0604020104020204" pitchFamily="34" charset="0"/>
              </a:rPr>
              <a:t>launches</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with</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that</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orbit</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type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so</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we</a:t>
            </a:r>
            <a:r>
              <a:rPr lang="pt-PT" sz="2200" dirty="0">
                <a:solidFill>
                  <a:schemeClr val="accent3">
                    <a:lumMod val="25000"/>
                  </a:schemeClr>
                </a:solidFill>
                <a:latin typeface="Abadi" panose="020B0604020104020204" pitchFamily="34" charset="0"/>
              </a:rPr>
              <a:t> can use </a:t>
            </a:r>
            <a:r>
              <a:rPr lang="pt-PT" sz="2200" dirty="0" err="1">
                <a:solidFill>
                  <a:schemeClr val="accent3">
                    <a:lumMod val="25000"/>
                  </a:schemeClr>
                </a:solidFill>
                <a:latin typeface="Abadi" panose="020B0604020104020204" pitchFamily="34" charset="0"/>
              </a:rPr>
              <a:t>those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values</a:t>
            </a:r>
            <a:r>
              <a:rPr lang="pt-PT" sz="2200" dirty="0">
                <a:solidFill>
                  <a:schemeClr val="accent3">
                    <a:lumMod val="25000"/>
                  </a:schemeClr>
                </a:solidFill>
                <a:latin typeface="Abadi" panose="020B0604020104020204" pitchFamily="34" charset="0"/>
              </a:rPr>
              <a:t> as </a:t>
            </a:r>
            <a:r>
              <a:rPr lang="pt-PT" sz="2200" dirty="0" err="1">
                <a:solidFill>
                  <a:schemeClr val="accent3">
                    <a:lumMod val="25000"/>
                  </a:schemeClr>
                </a:solidFill>
                <a:latin typeface="Abadi" panose="020B0604020104020204" pitchFamily="34" charset="0"/>
              </a:rPr>
              <a:t>if</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they</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were</a:t>
            </a:r>
            <a:r>
              <a:rPr lang="pt-PT" sz="2200" dirty="0">
                <a:solidFill>
                  <a:schemeClr val="accent3">
                    <a:lumMod val="25000"/>
                  </a:schemeClr>
                </a:solidFill>
                <a:latin typeface="Abadi" panose="020B0604020104020204" pitchFamily="34" charset="0"/>
              </a:rPr>
              <a:t> a percentagem</a:t>
            </a:r>
          </a:p>
          <a:p>
            <a:pPr>
              <a:lnSpc>
                <a:spcPct val="100000"/>
              </a:lnSpc>
              <a:spcBef>
                <a:spcPts val="1400"/>
              </a:spcBef>
            </a:pPr>
            <a:endParaRPr lang="pt-PT" sz="2200" dirty="0">
              <a:solidFill>
                <a:schemeClr val="accent3">
                  <a:lumMod val="25000"/>
                </a:schemeClr>
              </a:solidFill>
              <a:latin typeface="Abadi" panose="020B0604020104020204" pitchFamily="34" charset="0"/>
            </a:endParaRPr>
          </a:p>
          <a:p>
            <a:pPr>
              <a:lnSpc>
                <a:spcPct val="100000"/>
              </a:lnSpc>
              <a:spcBef>
                <a:spcPts val="1400"/>
              </a:spcBef>
            </a:pPr>
            <a:r>
              <a:rPr lang="pt-PT" sz="2200" dirty="0" err="1">
                <a:solidFill>
                  <a:schemeClr val="accent3">
                    <a:lumMod val="25000"/>
                  </a:schemeClr>
                </a:solidFill>
                <a:latin typeface="Abadi" panose="020B0604020104020204" pitchFamily="34" charset="0"/>
              </a:rPr>
              <a:t>There</a:t>
            </a:r>
            <a:r>
              <a:rPr lang="pt-PT" sz="2200" dirty="0">
                <a:solidFill>
                  <a:schemeClr val="accent3">
                    <a:lumMod val="25000"/>
                  </a:schemeClr>
                </a:solidFill>
                <a:latin typeface="Abadi" panose="020B0604020104020204" pitchFamily="34" charset="0"/>
              </a:rPr>
              <a:t> are </a:t>
            </a:r>
            <a:r>
              <a:rPr lang="pt-PT" sz="2200" dirty="0" err="1">
                <a:solidFill>
                  <a:schemeClr val="accent3">
                    <a:lumMod val="25000"/>
                  </a:schemeClr>
                </a:solidFill>
                <a:latin typeface="Abadi" panose="020B0604020104020204" pitchFamily="34" charset="0"/>
              </a:rPr>
              <a:t>three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orbit</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types</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with</a:t>
            </a:r>
            <a:r>
              <a:rPr lang="pt-PT" sz="2200" dirty="0">
                <a:solidFill>
                  <a:schemeClr val="accent3">
                    <a:lumMod val="25000"/>
                  </a:schemeClr>
                </a:solidFill>
                <a:latin typeface="Abadi" panose="020B0604020104020204" pitchFamily="34" charset="0"/>
              </a:rPr>
              <a:t> a </a:t>
            </a:r>
            <a:r>
              <a:rPr lang="pt-PT" sz="2200" dirty="0" err="1">
                <a:solidFill>
                  <a:schemeClr val="accent3">
                    <a:lumMod val="25000"/>
                  </a:schemeClr>
                </a:solidFill>
                <a:latin typeface="Abadi" panose="020B0604020104020204" pitchFamily="34" charset="0"/>
              </a:rPr>
              <a:t>success</a:t>
            </a:r>
            <a:r>
              <a:rPr lang="pt-PT" sz="2200" dirty="0">
                <a:solidFill>
                  <a:schemeClr val="accent3">
                    <a:lumMod val="25000"/>
                  </a:schemeClr>
                </a:solidFill>
                <a:latin typeface="Abadi" panose="020B0604020104020204" pitchFamily="34" charset="0"/>
              </a:rPr>
              <a:t> rate </a:t>
            </a:r>
            <a:r>
              <a:rPr lang="pt-PT" sz="2200" dirty="0" err="1">
                <a:solidFill>
                  <a:schemeClr val="accent3">
                    <a:lumMod val="25000"/>
                  </a:schemeClr>
                </a:solidFill>
                <a:latin typeface="Abadi" panose="020B0604020104020204" pitchFamily="34" charset="0"/>
              </a:rPr>
              <a:t>of</a:t>
            </a:r>
            <a:r>
              <a:rPr lang="pt-PT" sz="2200" dirty="0">
                <a:solidFill>
                  <a:schemeClr val="accent3">
                    <a:lumMod val="25000"/>
                  </a:schemeClr>
                </a:solidFill>
                <a:latin typeface="Abadi" panose="020B0604020104020204" pitchFamily="34" charset="0"/>
              </a:rPr>
              <a:t> 100% </a:t>
            </a:r>
            <a:r>
              <a:rPr lang="pt-PT" sz="2200" dirty="0" err="1">
                <a:solidFill>
                  <a:schemeClr val="accent3">
                    <a:lumMod val="25000"/>
                  </a:schemeClr>
                </a:solidFill>
                <a:latin typeface="Abadi" panose="020B0604020104020204" pitchFamily="34" charset="0"/>
              </a:rPr>
              <a:t>and</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one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with</a:t>
            </a:r>
            <a:r>
              <a:rPr lang="pt-PT" sz="2200" dirty="0">
                <a:solidFill>
                  <a:schemeClr val="accent3">
                    <a:lumMod val="25000"/>
                  </a:schemeClr>
                </a:solidFill>
                <a:latin typeface="Abadi" panose="020B0604020104020204" pitchFamily="34" charset="0"/>
              </a:rPr>
              <a:t> 0%.</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rest have mostly values between 50% and 70%.</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A49642BD-5D24-4C7B-30D7-F24CE1A369BB}"/>
              </a:ext>
            </a:extLst>
          </p:cNvPr>
          <p:cNvPicPr>
            <a:picLocks noChangeAspect="1"/>
          </p:cNvPicPr>
          <p:nvPr/>
        </p:nvPicPr>
        <p:blipFill>
          <a:blip r:embed="rId3"/>
          <a:stretch>
            <a:fillRect/>
          </a:stretch>
        </p:blipFill>
        <p:spPr>
          <a:xfrm>
            <a:off x="7010656" y="2878250"/>
            <a:ext cx="4274955" cy="2947128"/>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14235" y="1473812"/>
            <a:ext cx="5281766" cy="5242298"/>
          </a:xfrm>
          <a:prstGeom prst="rect">
            <a:avLst/>
          </a:prstGeom>
        </p:spPr>
        <p:txBody>
          <a:bodyPr>
            <a:normAutofit fontScale="92500"/>
          </a:bodyPr>
          <a:lstStyle/>
          <a:p>
            <a:pPr>
              <a:lnSpc>
                <a:spcPct val="100000"/>
              </a:lnSpc>
              <a:spcBef>
                <a:spcPts val="1400"/>
              </a:spcBef>
            </a:pPr>
            <a:r>
              <a:rPr lang="pt-PT" sz="2200" dirty="0" err="1">
                <a:solidFill>
                  <a:schemeClr val="accent3">
                    <a:lumMod val="25000"/>
                  </a:schemeClr>
                </a:solidFill>
                <a:latin typeface="Abadi" panose="020B0604020104020204" pitchFamily="34" charset="0"/>
              </a:rPr>
              <a:t>The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plot</a:t>
            </a:r>
            <a:r>
              <a:rPr lang="pt-PT" sz="2200" dirty="0">
                <a:solidFill>
                  <a:schemeClr val="accent3">
                    <a:lumMod val="25000"/>
                  </a:schemeClr>
                </a:solidFill>
                <a:latin typeface="Abadi" panose="020B0604020104020204" pitchFamily="34" charset="0"/>
              </a:rPr>
              <a:t> shows na </a:t>
            </a:r>
            <a:r>
              <a:rPr lang="pt-PT" sz="2200" dirty="0" err="1">
                <a:solidFill>
                  <a:schemeClr val="accent3">
                    <a:lumMod val="25000"/>
                  </a:schemeClr>
                </a:solidFill>
                <a:latin typeface="Abadi" panose="020B0604020104020204" pitchFamily="34" charset="0"/>
              </a:rPr>
              <a:t>interesting</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feature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if</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we</a:t>
            </a:r>
            <a:r>
              <a:rPr lang="pt-PT" sz="2200" dirty="0">
                <a:solidFill>
                  <a:schemeClr val="accent3">
                    <a:lumMod val="25000"/>
                  </a:schemeClr>
                </a:solidFill>
                <a:latin typeface="Abadi" panose="020B0604020104020204" pitchFamily="34" charset="0"/>
              </a:rPr>
              <a:t> look </a:t>
            </a:r>
            <a:r>
              <a:rPr lang="pt-PT" sz="2200" dirty="0" err="1">
                <a:solidFill>
                  <a:schemeClr val="accent3">
                    <a:lumMod val="25000"/>
                  </a:schemeClr>
                </a:solidFill>
                <a:latin typeface="Abadi" panose="020B0604020104020204" pitchFamily="34" charset="0"/>
              </a:rPr>
              <a:t>at</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orbit</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types</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individually</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the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successful</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and</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unsuccessful</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seem</a:t>
            </a:r>
            <a:r>
              <a:rPr lang="pt-PT" sz="2200" dirty="0">
                <a:solidFill>
                  <a:schemeClr val="accent3">
                    <a:lumMod val="25000"/>
                  </a:schemeClr>
                </a:solidFill>
                <a:latin typeface="Abadi" panose="020B0604020104020204" pitchFamily="34" charset="0"/>
              </a:rPr>
              <a:t> to </a:t>
            </a:r>
            <a:r>
              <a:rPr lang="pt-PT" sz="2200" dirty="0" err="1">
                <a:solidFill>
                  <a:schemeClr val="accent3">
                    <a:lumMod val="25000"/>
                  </a:schemeClr>
                </a:solidFill>
                <a:latin typeface="Abadi" panose="020B0604020104020204" pitchFamily="34" charset="0"/>
              </a:rPr>
              <a:t>group</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themselves</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over</a:t>
            </a:r>
            <a:r>
              <a:rPr lang="pt-PT" sz="2200" dirty="0">
                <a:solidFill>
                  <a:schemeClr val="accent3">
                    <a:lumMod val="25000"/>
                  </a:schemeClr>
                </a:solidFill>
                <a:latin typeface="Abadi" panose="020B0604020104020204" pitchFamily="34" charset="0"/>
              </a:rPr>
              <a:t> time, i. e., </a:t>
            </a:r>
            <a:r>
              <a:rPr lang="pt-PT" sz="2200" dirty="0" err="1">
                <a:solidFill>
                  <a:schemeClr val="accent3">
                    <a:lumMod val="25000"/>
                  </a:schemeClr>
                </a:solidFill>
                <a:latin typeface="Abadi" panose="020B0604020104020204" pitchFamily="34" charset="0"/>
              </a:rPr>
              <a:t>they</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tend</a:t>
            </a:r>
            <a:r>
              <a:rPr lang="pt-PT" sz="2200" dirty="0">
                <a:solidFill>
                  <a:schemeClr val="accent3">
                    <a:lumMod val="25000"/>
                  </a:schemeClr>
                </a:solidFill>
                <a:latin typeface="Abadi" panose="020B0604020104020204" pitchFamily="34" charset="0"/>
              </a:rPr>
              <a:t> to </a:t>
            </a:r>
            <a:r>
              <a:rPr lang="pt-PT" sz="2200" dirty="0" err="1">
                <a:solidFill>
                  <a:schemeClr val="accent3">
                    <a:lumMod val="25000"/>
                  </a:schemeClr>
                </a:solidFill>
                <a:latin typeface="Abadi" panose="020B0604020104020204" pitchFamily="34" charset="0"/>
              </a:rPr>
              <a:t>appear</a:t>
            </a:r>
            <a:r>
              <a:rPr lang="pt-PT" sz="2200" dirty="0">
                <a:solidFill>
                  <a:schemeClr val="accent3">
                    <a:lumMod val="25000"/>
                  </a:schemeClr>
                </a:solidFill>
                <a:latin typeface="Abadi" panose="020B0604020104020204" pitchFamily="34" charset="0"/>
              </a:rPr>
              <a:t> in a </a:t>
            </a:r>
            <a:r>
              <a:rPr lang="pt-PT" sz="2200" dirty="0" err="1">
                <a:solidFill>
                  <a:schemeClr val="accent3">
                    <a:lumMod val="25000"/>
                  </a:schemeClr>
                </a:solidFill>
                <a:latin typeface="Abadi" panose="020B0604020104020204" pitchFamily="34" charset="0"/>
              </a:rPr>
              <a:t>consecutive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matter</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It also shows that the results for the orbit types that had extreme percentages on the previous bar chart were biased by the fact that most of them had just 1 launch.</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Additionally, the orbit types with the highest success rate have been used more recently</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A9655E3A-2987-78D6-24DB-AE4A7AD7C395}"/>
              </a:ext>
            </a:extLst>
          </p:cNvPr>
          <p:cNvPicPr>
            <a:picLocks noChangeAspect="1"/>
          </p:cNvPicPr>
          <p:nvPr/>
        </p:nvPicPr>
        <p:blipFill>
          <a:blip r:embed="rId3"/>
          <a:stretch>
            <a:fillRect/>
          </a:stretch>
        </p:blipFill>
        <p:spPr>
          <a:xfrm>
            <a:off x="6632026" y="1820747"/>
            <a:ext cx="5107859" cy="3318811"/>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pt-PT" sz="2200" dirty="0">
                <a:solidFill>
                  <a:schemeClr val="accent3">
                    <a:lumMod val="25000"/>
                  </a:schemeClr>
                </a:solidFill>
                <a:latin typeface="Abadi" panose="020B0604020104020204" pitchFamily="34" charset="0"/>
              </a:rPr>
              <a:t>For some </a:t>
            </a:r>
            <a:r>
              <a:rPr lang="pt-PT" sz="2200" dirty="0" err="1">
                <a:solidFill>
                  <a:schemeClr val="accent3">
                    <a:lumMod val="25000"/>
                  </a:schemeClr>
                </a:solidFill>
                <a:latin typeface="Abadi" panose="020B0604020104020204" pitchFamily="34" charset="0"/>
              </a:rPr>
              <a:t>orbit</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types</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the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success</a:t>
            </a:r>
            <a:r>
              <a:rPr lang="pt-PT" sz="2200" dirty="0">
                <a:solidFill>
                  <a:schemeClr val="accent3">
                    <a:lumMod val="25000"/>
                  </a:schemeClr>
                </a:solidFill>
                <a:latin typeface="Abadi" panose="020B0604020104020204" pitchFamily="34" charset="0"/>
              </a:rPr>
              <a:t> rate </a:t>
            </a:r>
            <a:r>
              <a:rPr lang="pt-PT" sz="2200" dirty="0" err="1">
                <a:solidFill>
                  <a:schemeClr val="accent3">
                    <a:lumMod val="25000"/>
                  </a:schemeClr>
                </a:solidFill>
                <a:latin typeface="Abadi" panose="020B0604020104020204" pitchFamily="34" charset="0"/>
              </a:rPr>
              <a:t>is</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higher</a:t>
            </a:r>
            <a:r>
              <a:rPr lang="pt-PT" sz="2200" dirty="0">
                <a:solidFill>
                  <a:schemeClr val="accent3">
                    <a:lumMod val="25000"/>
                  </a:schemeClr>
                </a:solidFill>
                <a:latin typeface="Abadi" panose="020B0604020104020204" pitchFamily="34" charset="0"/>
              </a:rPr>
              <a:t> for </a:t>
            </a:r>
            <a:r>
              <a:rPr lang="pt-PT" sz="2200" dirty="0" err="1">
                <a:solidFill>
                  <a:schemeClr val="accent3">
                    <a:lumMod val="25000"/>
                  </a:schemeClr>
                </a:solidFill>
                <a:latin typeface="Abadi" panose="020B0604020104020204" pitchFamily="34" charset="0"/>
              </a:rPr>
              <a:t>heavy</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payloads</a:t>
            </a:r>
            <a:r>
              <a:rPr lang="pt-PT" sz="2200" dirty="0">
                <a:solidFill>
                  <a:schemeClr val="accent3">
                    <a:lumMod val="25000"/>
                  </a:schemeClr>
                </a:solidFill>
                <a:latin typeface="Abadi" panose="020B0604020104020204" pitchFamily="34" charset="0"/>
              </a:rPr>
              <a:t>, for </a:t>
            </a:r>
            <a:r>
              <a:rPr lang="pt-PT" sz="2200" dirty="0" err="1">
                <a:solidFill>
                  <a:schemeClr val="accent3">
                    <a:lumMod val="25000"/>
                  </a:schemeClr>
                </a:solidFill>
                <a:latin typeface="Abadi" panose="020B0604020104020204" pitchFamily="34" charset="0"/>
              </a:rPr>
              <a:t>example</a:t>
            </a:r>
            <a:r>
              <a:rPr lang="pt-PT" sz="2200" dirty="0">
                <a:solidFill>
                  <a:schemeClr val="accent3">
                    <a:lumMod val="25000"/>
                  </a:schemeClr>
                </a:solidFill>
                <a:latin typeface="Abadi" panose="020B0604020104020204" pitchFamily="34" charset="0"/>
              </a:rPr>
              <a:t> LEO, ISS </a:t>
            </a:r>
            <a:r>
              <a:rPr lang="pt-PT" sz="2200" dirty="0" err="1">
                <a:solidFill>
                  <a:schemeClr val="accent3">
                    <a:lumMod val="25000"/>
                  </a:schemeClr>
                </a:solidFill>
                <a:latin typeface="Abadi" panose="020B0604020104020204" pitchFamily="34" charset="0"/>
              </a:rPr>
              <a:t>and</a:t>
            </a:r>
            <a:r>
              <a:rPr lang="pt-PT" sz="2200" dirty="0">
                <a:solidFill>
                  <a:schemeClr val="accent3">
                    <a:lumMod val="25000"/>
                  </a:schemeClr>
                </a:solidFill>
                <a:latin typeface="Abadi" panose="020B0604020104020204" pitchFamily="34" charset="0"/>
              </a:rPr>
              <a:t> PO</a:t>
            </a:r>
          </a:p>
          <a:p>
            <a:pPr>
              <a:lnSpc>
                <a:spcPct val="100000"/>
              </a:lnSpc>
              <a:spcBef>
                <a:spcPts val="1400"/>
              </a:spcBef>
            </a:pPr>
            <a:r>
              <a:rPr lang="pt-PT" sz="2200" dirty="0">
                <a:solidFill>
                  <a:schemeClr val="accent3">
                    <a:lumMod val="25000"/>
                  </a:schemeClr>
                </a:solidFill>
                <a:latin typeface="Abadi" panose="020B0604020104020204" pitchFamily="34" charset="0"/>
              </a:rPr>
              <a:t>For GTO, </a:t>
            </a:r>
            <a:r>
              <a:rPr lang="pt-PT" sz="2200" dirty="0" err="1">
                <a:solidFill>
                  <a:schemeClr val="accent3">
                    <a:lumMod val="25000"/>
                  </a:schemeClr>
                </a:solidFill>
                <a:latin typeface="Abadi" panose="020B0604020104020204" pitchFamily="34" charset="0"/>
              </a:rPr>
              <a:t>although</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the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Payload</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Mass</a:t>
            </a:r>
            <a:r>
              <a:rPr lang="pt-PT" sz="2200" dirty="0">
                <a:solidFill>
                  <a:schemeClr val="accent3">
                    <a:lumMod val="25000"/>
                  </a:schemeClr>
                </a:solidFill>
                <a:latin typeface="Abadi" panose="020B0604020104020204" pitchFamily="34" charset="0"/>
              </a:rPr>
              <a:t> range </a:t>
            </a:r>
            <a:r>
              <a:rPr lang="pt-PT" sz="2200" dirty="0" err="1">
                <a:solidFill>
                  <a:schemeClr val="accent3">
                    <a:lumMod val="25000"/>
                  </a:schemeClr>
                </a:solidFill>
                <a:latin typeface="Abadi" panose="020B0604020104020204" pitchFamily="34" charset="0"/>
              </a:rPr>
              <a:t>isn’t</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very</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big</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the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successfull</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landings</a:t>
            </a:r>
            <a:r>
              <a:rPr lang="pt-PT" sz="2200" dirty="0">
                <a:solidFill>
                  <a:schemeClr val="accent3">
                    <a:lumMod val="25000"/>
                  </a:schemeClr>
                </a:solidFill>
                <a:latin typeface="Abadi" panose="020B0604020104020204" pitchFamily="34" charset="0"/>
              </a:rPr>
              <a:t> are </a:t>
            </a:r>
            <a:r>
              <a:rPr lang="pt-PT" sz="2200" dirty="0" err="1">
                <a:solidFill>
                  <a:schemeClr val="accent3">
                    <a:lumMod val="25000"/>
                  </a:schemeClr>
                </a:solidFill>
                <a:latin typeface="Abadi" panose="020B0604020104020204" pitchFamily="34" charset="0"/>
              </a:rPr>
              <a:t>very</a:t>
            </a:r>
            <a:r>
              <a:rPr lang="pt-PT" sz="2200" dirty="0">
                <a:solidFill>
                  <a:schemeClr val="accent3">
                    <a:lumMod val="25000"/>
                  </a:schemeClr>
                </a:solidFill>
                <a:latin typeface="Abadi" panose="020B0604020104020204" pitchFamily="34" charset="0"/>
              </a:rPr>
              <a:t> disperse.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EA7CBCA2-E3DF-251D-E1F4-5EF09C3FDC7B}"/>
              </a:ext>
            </a:extLst>
          </p:cNvPr>
          <p:cNvPicPr>
            <a:picLocks noChangeAspect="1"/>
          </p:cNvPicPr>
          <p:nvPr/>
        </p:nvPicPr>
        <p:blipFill>
          <a:blip r:embed="rId3"/>
          <a:stretch>
            <a:fillRect/>
          </a:stretch>
        </p:blipFill>
        <p:spPr>
          <a:xfrm>
            <a:off x="6309743" y="1973569"/>
            <a:ext cx="5438796" cy="3488789"/>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pt-PT" sz="2200" dirty="0" err="1">
                <a:solidFill>
                  <a:schemeClr val="accent3">
                    <a:lumMod val="25000"/>
                  </a:schemeClr>
                </a:solidFill>
                <a:latin typeface="Abadi" panose="020B0604020104020204" pitchFamily="34" charset="0"/>
              </a:rPr>
              <a:t>There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were</a:t>
            </a:r>
            <a:r>
              <a:rPr lang="pt-PT" sz="2200" dirty="0">
                <a:solidFill>
                  <a:schemeClr val="accent3">
                    <a:lumMod val="25000"/>
                  </a:schemeClr>
                </a:solidFill>
                <a:latin typeface="Abadi" panose="020B0604020104020204" pitchFamily="34" charset="0"/>
              </a:rPr>
              <a:t> no </a:t>
            </a:r>
            <a:r>
              <a:rPr lang="pt-PT" sz="2200" dirty="0" err="1">
                <a:solidFill>
                  <a:schemeClr val="accent3">
                    <a:lumMod val="25000"/>
                  </a:schemeClr>
                </a:solidFill>
                <a:latin typeface="Abadi" panose="020B0604020104020204" pitchFamily="34" charset="0"/>
              </a:rPr>
              <a:t>successful</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launches</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until</a:t>
            </a:r>
            <a:r>
              <a:rPr lang="pt-PT" sz="2200" dirty="0">
                <a:solidFill>
                  <a:schemeClr val="accent3">
                    <a:lumMod val="25000"/>
                  </a:schemeClr>
                </a:solidFill>
                <a:latin typeface="Abadi" panose="020B0604020104020204" pitchFamily="34" charset="0"/>
              </a:rPr>
              <a:t> 2013</a:t>
            </a:r>
          </a:p>
          <a:p>
            <a:pPr>
              <a:lnSpc>
                <a:spcPct val="100000"/>
              </a:lnSpc>
              <a:spcBef>
                <a:spcPts val="1400"/>
              </a:spcBef>
            </a:pPr>
            <a:r>
              <a:rPr lang="pt-PT" sz="2200" dirty="0" err="1">
                <a:solidFill>
                  <a:schemeClr val="accent3">
                    <a:lumMod val="25000"/>
                  </a:schemeClr>
                </a:solidFill>
                <a:latin typeface="Abadi" panose="020B0604020104020204" pitchFamily="34" charset="0"/>
              </a:rPr>
              <a:t>The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success</a:t>
            </a:r>
            <a:r>
              <a:rPr lang="pt-PT" sz="2200" dirty="0">
                <a:solidFill>
                  <a:schemeClr val="accent3">
                    <a:lumMod val="25000"/>
                  </a:schemeClr>
                </a:solidFill>
                <a:latin typeface="Abadi" panose="020B0604020104020204" pitchFamily="34" charset="0"/>
              </a:rPr>
              <a:t> rate </a:t>
            </a:r>
            <a:r>
              <a:rPr lang="pt-PT" sz="2200" dirty="0" err="1">
                <a:solidFill>
                  <a:schemeClr val="accent3">
                    <a:lumMod val="25000"/>
                  </a:schemeClr>
                </a:solidFill>
                <a:latin typeface="Abadi" panose="020B0604020104020204" pitchFamily="34" charset="0"/>
              </a:rPr>
              <a:t>has</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been</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increasing</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until</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then</a:t>
            </a:r>
            <a:r>
              <a:rPr lang="pt-PT" sz="2200" dirty="0">
                <a:solidFill>
                  <a:schemeClr val="accent3">
                    <a:lumMod val="25000"/>
                  </a:schemeClr>
                </a:solidFill>
                <a:latin typeface="Abadi" panose="020B0604020104020204" pitchFamily="34" charset="0"/>
              </a:rPr>
              <a:t>, as </a:t>
            </a:r>
            <a:r>
              <a:rPr lang="pt-PT" sz="2200" dirty="0" err="1">
                <a:solidFill>
                  <a:schemeClr val="accent3">
                    <a:lumMod val="25000"/>
                  </a:schemeClr>
                </a:solidFill>
                <a:latin typeface="Abadi" panose="020B0604020104020204" pitchFamily="34" charset="0"/>
              </a:rPr>
              <a:t>the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conclusion</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drawn</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from</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the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Flight</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Number</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analysis</a:t>
            </a:r>
            <a:endParaRPr lang="pt-PT" sz="2200" dirty="0">
              <a:solidFill>
                <a:schemeClr val="accent3">
                  <a:lumMod val="25000"/>
                </a:schemeClr>
              </a:solidFill>
              <a:latin typeface="Abadi" panose="020B0604020104020204" pitchFamily="34" charset="0"/>
            </a:endParaRPr>
          </a:p>
          <a:p>
            <a:pPr>
              <a:lnSpc>
                <a:spcPct val="100000"/>
              </a:lnSpc>
              <a:spcBef>
                <a:spcPts val="1400"/>
              </a:spcBef>
            </a:pPr>
            <a:r>
              <a:rPr lang="pt-PT" sz="2200" dirty="0">
                <a:solidFill>
                  <a:schemeClr val="accent3">
                    <a:lumMod val="25000"/>
                  </a:schemeClr>
                </a:solidFill>
                <a:latin typeface="Abadi" panose="020B0604020104020204" pitchFamily="34" charset="0"/>
              </a:rPr>
              <a:t>For </a:t>
            </a:r>
            <a:r>
              <a:rPr lang="pt-PT" sz="2200" dirty="0" err="1">
                <a:solidFill>
                  <a:schemeClr val="accent3">
                    <a:lumMod val="25000"/>
                  </a:schemeClr>
                </a:solidFill>
                <a:latin typeface="Abadi" panose="020B0604020104020204" pitchFamily="34" charset="0"/>
              </a:rPr>
              <a:t>the</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most</a:t>
            </a:r>
            <a:r>
              <a:rPr lang="pt-PT" sz="2200" dirty="0">
                <a:solidFill>
                  <a:schemeClr val="accent3">
                    <a:lumMod val="25000"/>
                  </a:schemeClr>
                </a:solidFill>
                <a:latin typeface="Abadi" panose="020B0604020104020204" pitchFamily="34" charset="0"/>
              </a:rPr>
              <a:t> recente </a:t>
            </a:r>
            <a:r>
              <a:rPr lang="pt-PT" sz="2200" dirty="0" err="1">
                <a:solidFill>
                  <a:schemeClr val="accent3">
                    <a:lumMod val="25000"/>
                  </a:schemeClr>
                </a:solidFill>
                <a:latin typeface="Abadi" panose="020B0604020104020204" pitchFamily="34" charset="0"/>
              </a:rPr>
              <a:t>years</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the</a:t>
            </a:r>
            <a:r>
              <a:rPr lang="pt-PT" sz="2200" dirty="0">
                <a:solidFill>
                  <a:schemeClr val="accent3">
                    <a:lumMod val="25000"/>
                  </a:schemeClr>
                </a:solidFill>
                <a:latin typeface="Abadi" panose="020B0604020104020204" pitchFamily="34" charset="0"/>
              </a:rPr>
              <a:t> rate as </a:t>
            </a:r>
            <a:r>
              <a:rPr lang="pt-PT" sz="2200" dirty="0" err="1">
                <a:solidFill>
                  <a:schemeClr val="accent3">
                    <a:lumMod val="25000"/>
                  </a:schemeClr>
                </a:solidFill>
                <a:latin typeface="Abadi" panose="020B0604020104020204" pitchFamily="34" charset="0"/>
              </a:rPr>
              <a:t>been</a:t>
            </a:r>
            <a:r>
              <a:rPr lang="pt-PT" sz="2200" dirty="0">
                <a:solidFill>
                  <a:schemeClr val="accent3">
                    <a:lumMod val="25000"/>
                  </a:schemeClr>
                </a:solidFill>
                <a:latin typeface="Abadi" panose="020B0604020104020204" pitchFamily="34" charset="0"/>
              </a:rPr>
              <a:t> </a:t>
            </a:r>
            <a:r>
              <a:rPr lang="pt-PT" sz="2200" dirty="0" err="1">
                <a:solidFill>
                  <a:schemeClr val="accent3">
                    <a:lumMod val="25000"/>
                  </a:schemeClr>
                </a:solidFill>
                <a:latin typeface="Abadi" panose="020B0604020104020204" pitchFamily="34" charset="0"/>
              </a:rPr>
              <a:t>around</a:t>
            </a:r>
            <a:r>
              <a:rPr lang="pt-PT" sz="2200" dirty="0">
                <a:solidFill>
                  <a:schemeClr val="accent3">
                    <a:lumMod val="25000"/>
                  </a:schemeClr>
                </a:solidFill>
                <a:latin typeface="Abadi" panose="020B0604020104020204" pitchFamily="34" charset="0"/>
              </a:rPr>
              <a:t> 0.8</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B64B38F0-D54A-8346-BF33-2711791A7798}"/>
              </a:ext>
            </a:extLst>
          </p:cNvPr>
          <p:cNvPicPr>
            <a:picLocks noChangeAspect="1"/>
          </p:cNvPicPr>
          <p:nvPr/>
        </p:nvPicPr>
        <p:blipFill>
          <a:blip r:embed="rId3"/>
          <a:stretch>
            <a:fillRect/>
          </a:stretch>
        </p:blipFill>
        <p:spPr>
          <a:xfrm>
            <a:off x="6361577" y="1842594"/>
            <a:ext cx="5096395" cy="3219461"/>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727315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There are 4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On the visualizations that will be later presented, we can see that both CCAFS sites are on the same location</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DB7DC36A-89CC-4302-054C-560E1C0ABAB6}"/>
              </a:ext>
            </a:extLst>
          </p:cNvPr>
          <p:cNvPicPr>
            <a:picLocks noChangeAspect="1"/>
          </p:cNvPicPr>
          <p:nvPr/>
        </p:nvPicPr>
        <p:blipFill>
          <a:blip r:embed="rId3"/>
          <a:stretch>
            <a:fillRect/>
          </a:stretch>
        </p:blipFill>
        <p:spPr>
          <a:xfrm>
            <a:off x="8714772" y="1897614"/>
            <a:ext cx="2195045" cy="2825306"/>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Here there are five examples of launches in locations beginning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22090C54-016A-EA86-230A-C2FEDE15A3BE}"/>
              </a:ext>
            </a:extLst>
          </p:cNvPr>
          <p:cNvPicPr>
            <a:picLocks noChangeAspect="1"/>
          </p:cNvPicPr>
          <p:nvPr/>
        </p:nvPicPr>
        <p:blipFill>
          <a:blip r:embed="rId3"/>
          <a:stretch>
            <a:fillRect/>
          </a:stretch>
        </p:blipFill>
        <p:spPr>
          <a:xfrm>
            <a:off x="1389993" y="2682413"/>
            <a:ext cx="9412013" cy="2486372"/>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total payload mass for boosters launched by NASA (CRS)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8" name="Picture 7">
            <a:extLst>
              <a:ext uri="{FF2B5EF4-FFF2-40B4-BE49-F238E27FC236}">
                <a16:creationId xmlns:a16="http://schemas.microsoft.com/office/drawing/2014/main" id="{964E482B-EF14-112B-3A6B-AABD44A3F1B1}"/>
              </a:ext>
            </a:extLst>
          </p:cNvPr>
          <p:cNvPicPr>
            <a:picLocks noChangeAspect="1"/>
          </p:cNvPicPr>
          <p:nvPr/>
        </p:nvPicPr>
        <p:blipFill>
          <a:blip r:embed="rId3"/>
          <a:stretch>
            <a:fillRect/>
          </a:stretch>
        </p:blipFill>
        <p:spPr>
          <a:xfrm>
            <a:off x="9438944" y="3650942"/>
            <a:ext cx="2019028" cy="937973"/>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0CA710A6-5424-56C5-DE32-266DA57B6648}"/>
              </a:ext>
            </a:extLst>
          </p:cNvPr>
          <p:cNvPicPr>
            <a:picLocks noChangeAspect="1"/>
          </p:cNvPicPr>
          <p:nvPr/>
        </p:nvPicPr>
        <p:blipFill>
          <a:blip r:embed="rId3"/>
          <a:stretch>
            <a:fillRect/>
          </a:stretch>
        </p:blipFill>
        <p:spPr>
          <a:xfrm>
            <a:off x="7681046" y="3082363"/>
            <a:ext cx="2471654" cy="1134529"/>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date of the first successful landing outcome on ground pad:</a:t>
            </a:r>
            <a:endParaRPr lang="en-US" dirty="0">
              <a:solidFill>
                <a:schemeClr val="accent3">
                  <a:lumMod val="25000"/>
                </a:schemeClr>
              </a:solidFill>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9CA9EA21-17CD-0581-B0AD-428836B07079}"/>
              </a:ext>
            </a:extLst>
          </p:cNvPr>
          <p:cNvPicPr>
            <a:picLocks noChangeAspect="1"/>
          </p:cNvPicPr>
          <p:nvPr/>
        </p:nvPicPr>
        <p:blipFill>
          <a:blip r:embed="rId3"/>
          <a:stretch>
            <a:fillRect/>
          </a:stretch>
        </p:blipFill>
        <p:spPr>
          <a:xfrm>
            <a:off x="9015920" y="3429000"/>
            <a:ext cx="2014140" cy="1560250"/>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3" name="Content Placeholder 2">
            <a:extLst>
              <a:ext uri="{FF2B5EF4-FFF2-40B4-BE49-F238E27FC236}">
                <a16:creationId xmlns:a16="http://schemas.microsoft.com/office/drawing/2014/main" id="{BAD28D3A-991A-2363-A6D6-122AA25E43BC}"/>
              </a:ext>
            </a:extLst>
          </p:cNvPr>
          <p:cNvSpPr txBox="1">
            <a:spLocks/>
          </p:cNvSpPr>
          <p:nvPr/>
        </p:nvSpPr>
        <p:spPr>
          <a:xfrm>
            <a:off x="968311" y="1980777"/>
            <a:ext cx="10119000" cy="3834075"/>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main goal of this analysis was to find if the reusability of the SpaceX’s Falcon 9 rockets first stage could be predicted using historical data from previous launches.</a:t>
            </a:r>
          </a:p>
          <a:p>
            <a:pPr>
              <a:lnSpc>
                <a:spcPct val="100000"/>
              </a:lnSpc>
              <a:spcBef>
                <a:spcPts val="1400"/>
              </a:spcBef>
            </a:pPr>
            <a:r>
              <a:rPr lang="en-US" sz="2200" dirty="0">
                <a:solidFill>
                  <a:schemeClr val="accent3">
                    <a:lumMod val="25000"/>
                  </a:schemeClr>
                </a:solidFill>
                <a:latin typeface="Abadi" panose="020B0604020104020204" pitchFamily="34" charset="0"/>
              </a:rPr>
              <a:t>Firstly, data was collected via SpaceX API and Wikipedia, then it was processed. Next, EDA was performed to get some insights and some visualizations were created. Lastly, predictive analysis was done using classification models.</a:t>
            </a:r>
          </a:p>
          <a:p>
            <a:pPr>
              <a:lnSpc>
                <a:spcPct val="100000"/>
              </a:lnSpc>
              <a:spcBef>
                <a:spcPts val="1400"/>
              </a:spcBef>
            </a:pPr>
            <a:r>
              <a:rPr lang="en-US" sz="2200" dirty="0">
                <a:solidFill>
                  <a:schemeClr val="accent3">
                    <a:lumMod val="25000"/>
                  </a:schemeClr>
                </a:solidFill>
                <a:latin typeface="Abadi" panose="020B0604020104020204" pitchFamily="34" charset="0"/>
              </a:rPr>
              <a:t>The results showed that the prediction can be made with a fair level of confidence.</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of the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E637B2C5-2BC6-37DB-7BEF-AA6D7FDDD6D8}"/>
              </a:ext>
            </a:extLst>
          </p:cNvPr>
          <p:cNvPicPr>
            <a:picLocks noChangeAspect="1"/>
          </p:cNvPicPr>
          <p:nvPr/>
        </p:nvPicPr>
        <p:blipFill>
          <a:blip r:embed="rId3"/>
          <a:stretch>
            <a:fillRect/>
          </a:stretch>
        </p:blipFill>
        <p:spPr>
          <a:xfrm>
            <a:off x="8911352" y="3056216"/>
            <a:ext cx="1877235" cy="2231431"/>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3227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Total number of successful and failure mission outcomes</a:t>
            </a:r>
          </a:p>
          <a:p>
            <a:pPr>
              <a:lnSpc>
                <a:spcPct val="100000"/>
              </a:lnSpc>
              <a:spcBef>
                <a:spcPts val="1400"/>
              </a:spcBef>
            </a:pPr>
            <a:r>
              <a:rPr lang="en-US" sz="2200" dirty="0">
                <a:solidFill>
                  <a:schemeClr val="accent3">
                    <a:lumMod val="25000"/>
                  </a:schemeClr>
                </a:solidFill>
                <a:latin typeface="Abadi" panose="020B0604020104020204" pitchFamily="34" charset="0"/>
              </a:rPr>
              <a:t>There has only been one failed mission (Mission Outcome here is the success of the flight, not of its first stage landing, hence the disparity to the previous numbers regarding success)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8" name="Picture 7">
            <a:extLst>
              <a:ext uri="{FF2B5EF4-FFF2-40B4-BE49-F238E27FC236}">
                <a16:creationId xmlns:a16="http://schemas.microsoft.com/office/drawing/2014/main" id="{19B60186-28ED-5E09-99E7-4EFBB7F6467E}"/>
              </a:ext>
            </a:extLst>
          </p:cNvPr>
          <p:cNvPicPr>
            <a:picLocks noChangeAspect="1"/>
          </p:cNvPicPr>
          <p:nvPr/>
        </p:nvPicPr>
        <p:blipFill>
          <a:blip r:embed="rId3"/>
          <a:stretch>
            <a:fillRect/>
          </a:stretch>
        </p:blipFill>
        <p:spPr>
          <a:xfrm>
            <a:off x="6504881" y="3808482"/>
            <a:ext cx="4917109" cy="1966843"/>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412024"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of the names of the booster which have carried the maximum payload mass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It can be also seen that the maximum payload weights 15600 Kg</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1A8F8C72-A65E-D404-86EF-D021B151B4EF}"/>
              </a:ext>
            </a:extLst>
          </p:cNvPr>
          <p:cNvPicPr>
            <a:picLocks noChangeAspect="1"/>
          </p:cNvPicPr>
          <p:nvPr/>
        </p:nvPicPr>
        <p:blipFill>
          <a:blip r:embed="rId3"/>
          <a:stretch>
            <a:fillRect/>
          </a:stretch>
        </p:blipFill>
        <p:spPr>
          <a:xfrm>
            <a:off x="7833401" y="1730451"/>
            <a:ext cx="2952967" cy="3917912"/>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of the failed landing outcomes in drone ship, their booster versions, and launch site names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We can see that there were only two landing fails, both with booster version F9 v1.1 and in CCAFS LC-40</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ED5677D6-3B09-9C94-E883-97241793F06C}"/>
              </a:ext>
            </a:extLst>
          </p:cNvPr>
          <p:cNvPicPr>
            <a:picLocks noChangeAspect="1"/>
          </p:cNvPicPr>
          <p:nvPr/>
        </p:nvPicPr>
        <p:blipFill>
          <a:blip r:embed="rId3"/>
          <a:stretch>
            <a:fillRect/>
          </a:stretch>
        </p:blipFill>
        <p:spPr>
          <a:xfrm>
            <a:off x="5903829" y="4320270"/>
            <a:ext cx="5518161" cy="1281540"/>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6506279" cy="4351338"/>
          </a:xfrm>
          <a:prstGeom prst="rect">
            <a:avLst/>
          </a:prstGeom>
        </p:spPr>
        <p:txBody>
          <a:bodyPr lIns="91440" tIns="45720" rIns="91440" bIns="45720" anchor="t"/>
          <a:lstStyle/>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In this period of time, there were more successful landings than failures.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There was also a significant number of flights where first stage landing wasn’t attempted</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9" name="Picture 8">
            <a:extLst>
              <a:ext uri="{FF2B5EF4-FFF2-40B4-BE49-F238E27FC236}">
                <a16:creationId xmlns:a16="http://schemas.microsoft.com/office/drawing/2014/main" id="{464BE717-4968-585C-D879-A94DA1DAF586}"/>
              </a:ext>
            </a:extLst>
          </p:cNvPr>
          <p:cNvPicPr>
            <a:picLocks noChangeAspect="1"/>
          </p:cNvPicPr>
          <p:nvPr/>
        </p:nvPicPr>
        <p:blipFill>
          <a:blip r:embed="rId3"/>
          <a:stretch>
            <a:fillRect/>
          </a:stretch>
        </p:blipFill>
        <p:spPr>
          <a:xfrm>
            <a:off x="7455591" y="2091447"/>
            <a:ext cx="4280618" cy="3590196"/>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015485" y="1559295"/>
            <a:ext cx="10442487"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map marks the launch sites of SpaceX  Falcon 9</a:t>
            </a:r>
          </a:p>
          <a:p>
            <a:pPr>
              <a:lnSpc>
                <a:spcPct val="100000"/>
              </a:lnSpc>
              <a:spcBef>
                <a:spcPts val="1400"/>
              </a:spcBef>
            </a:pPr>
            <a:r>
              <a:rPr lang="en-US" sz="2200" dirty="0">
                <a:solidFill>
                  <a:schemeClr val="accent3">
                    <a:lumMod val="25000"/>
                  </a:schemeClr>
                </a:solidFill>
                <a:latin typeface="Abadi"/>
              </a:rPr>
              <a:t>We can see that these sites are divided between the US West and East coast, both close to the see</a:t>
            </a:r>
          </a:p>
          <a:p>
            <a:pPr>
              <a:lnSpc>
                <a:spcPct val="100000"/>
              </a:lnSpc>
              <a:spcBef>
                <a:spcPts val="1400"/>
              </a:spcBef>
            </a:pPr>
            <a:r>
              <a:rPr lang="en-US" sz="2200" dirty="0">
                <a:solidFill>
                  <a:schemeClr val="accent3">
                    <a:lumMod val="25000"/>
                  </a:schemeClr>
                </a:solidFill>
                <a:latin typeface="Abadi"/>
              </a:rPr>
              <a:t>KSC LC-39A, CCAFS LC-40 and CCAFS SLC-40 are very close to each other and overlap with low zoom levels</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Map</a:t>
            </a:r>
          </a:p>
        </p:txBody>
      </p:sp>
      <p:pic>
        <p:nvPicPr>
          <p:cNvPr id="6" name="Picture 5">
            <a:extLst>
              <a:ext uri="{FF2B5EF4-FFF2-40B4-BE49-F238E27FC236}">
                <a16:creationId xmlns:a16="http://schemas.microsoft.com/office/drawing/2014/main" id="{F82CD298-B8A2-A606-40CC-44254240BEEE}"/>
              </a:ext>
            </a:extLst>
          </p:cNvPr>
          <p:cNvPicPr>
            <a:picLocks noChangeAspect="1"/>
          </p:cNvPicPr>
          <p:nvPr/>
        </p:nvPicPr>
        <p:blipFill>
          <a:blip r:embed="rId3"/>
          <a:stretch>
            <a:fillRect/>
          </a:stretch>
        </p:blipFill>
        <p:spPr>
          <a:xfrm>
            <a:off x="5246703" y="3375044"/>
            <a:ext cx="5616465" cy="3352686"/>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5914875"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ea typeface="+mn-lt"/>
                <a:cs typeface="+mn-lt"/>
              </a:rPr>
              <a:t>Here we can see the amount of successful (green label) and unsuccessful launches for one of the launch sites</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This makes it visually intuitive to understand what is the success rate for each site</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Map</a:t>
            </a:r>
          </a:p>
        </p:txBody>
      </p:sp>
      <p:pic>
        <p:nvPicPr>
          <p:cNvPr id="4" name="Picture 3">
            <a:extLst>
              <a:ext uri="{FF2B5EF4-FFF2-40B4-BE49-F238E27FC236}">
                <a16:creationId xmlns:a16="http://schemas.microsoft.com/office/drawing/2014/main" id="{84AE98EB-8C7B-DAEF-0CEB-2C60BD4B44F3}"/>
              </a:ext>
            </a:extLst>
          </p:cNvPr>
          <p:cNvPicPr>
            <a:picLocks noChangeAspect="1"/>
          </p:cNvPicPr>
          <p:nvPr/>
        </p:nvPicPr>
        <p:blipFill>
          <a:blip r:embed="rId3"/>
          <a:stretch>
            <a:fillRect/>
          </a:stretch>
        </p:blipFill>
        <p:spPr>
          <a:xfrm>
            <a:off x="6826928" y="2616461"/>
            <a:ext cx="5125951" cy="3211241"/>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can see that the closest city to VAFB SLC-4E is Lompoc with a distance of 14.03 Km.</a:t>
            </a:r>
          </a:p>
          <a:p>
            <a:pPr>
              <a:lnSpc>
                <a:spcPct val="100000"/>
              </a:lnSpc>
              <a:spcBef>
                <a:spcPts val="1400"/>
              </a:spcBef>
            </a:pPr>
            <a:r>
              <a:rPr lang="en-US" sz="2200" dirty="0">
                <a:solidFill>
                  <a:schemeClr val="accent3">
                    <a:lumMod val="25000"/>
                  </a:schemeClr>
                </a:solidFill>
                <a:latin typeface="Abadi"/>
              </a:rPr>
              <a:t>It is also notable that there aren’t inhabitable buildings around the launch site, probably for security reasons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closest City</a:t>
            </a:r>
          </a:p>
        </p:txBody>
      </p:sp>
      <p:pic>
        <p:nvPicPr>
          <p:cNvPr id="4" name="Picture 3">
            <a:extLst>
              <a:ext uri="{FF2B5EF4-FFF2-40B4-BE49-F238E27FC236}">
                <a16:creationId xmlns:a16="http://schemas.microsoft.com/office/drawing/2014/main" id="{387B028E-92D3-4A79-F6E6-70062BF3691F}"/>
              </a:ext>
            </a:extLst>
          </p:cNvPr>
          <p:cNvPicPr>
            <a:picLocks noChangeAspect="1"/>
          </p:cNvPicPr>
          <p:nvPr/>
        </p:nvPicPr>
        <p:blipFill>
          <a:blip r:embed="rId3"/>
          <a:stretch>
            <a:fillRect/>
          </a:stretch>
        </p:blipFill>
        <p:spPr>
          <a:xfrm>
            <a:off x="2257219" y="3848100"/>
            <a:ext cx="7541184" cy="2274681"/>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466329" y="2031171"/>
            <a:ext cx="8054674" cy="350417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SpaceX is one of the most prolific commercial space agencies nowadays. One of the main advantages that the company holds against its competitors is the reduced cost of their Falcon 9 rocket launches of 62 million dollars, while other providers cost up to 165 million dollars.</a:t>
            </a:r>
          </a:p>
          <a:p>
            <a:pPr>
              <a:spcBef>
                <a:spcPts val="1400"/>
              </a:spcBef>
            </a:pPr>
            <a:r>
              <a:rPr lang="en-US" sz="2200" dirty="0">
                <a:solidFill>
                  <a:schemeClr val="accent3">
                    <a:lumMod val="25000"/>
                  </a:schemeClr>
                </a:solidFill>
                <a:latin typeface="Abadi" panose="020B0604020104020204" pitchFamily="34" charset="0"/>
              </a:rPr>
              <a:t>These savings are much due to the fact that Falcon 9 rockets can reuse their first stage. Yet sometimes the first stage</a:t>
            </a:r>
            <a:r>
              <a:rPr lang="en-US" sz="2200" i="1"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does not land, either by choice or because it crashes.</a:t>
            </a:r>
            <a:endParaRPr lang="en-US" sz="2200" i="1"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The main question to answer with this analysis is if the successful landing of a first stage can be predicted given different parameters of the launch.</a:t>
            </a:r>
          </a:p>
        </p:txBody>
      </p:sp>
      <p:pic>
        <p:nvPicPr>
          <p:cNvPr id="1026" name="Picture 2" descr="Anatomy of a SpaceX launch - USA TODAY">
            <a:extLst>
              <a:ext uri="{FF2B5EF4-FFF2-40B4-BE49-F238E27FC236}">
                <a16:creationId xmlns:a16="http://schemas.microsoft.com/office/drawing/2014/main" id="{9BE513BE-6204-AEE1-244C-5510B0047C92}"/>
              </a:ext>
            </a:extLst>
          </p:cNvPr>
          <p:cNvPicPr>
            <a:picLocks noChangeAspect="1" noChangeArrowheads="1"/>
          </p:cNvPicPr>
          <p:nvPr/>
        </p:nvPicPr>
        <p:blipFill rotWithShape="1">
          <a:blip r:embed="rId3">
            <a:alphaModFix/>
            <a:extLst>
              <a:ext uri="{BEBA8EAE-BF5A-486C-A8C5-ECC9F3942E4B}">
                <a14:imgProps xmlns:a14="http://schemas.microsoft.com/office/drawing/2010/main">
                  <a14:imgLayer r:embed="rId4">
                    <a14:imgEffect>
                      <a14:colorTemperature colorTemp="6300"/>
                    </a14:imgEffect>
                  </a14:imgLayer>
                </a14:imgProps>
              </a:ext>
              <a:ext uri="{28A0092B-C50C-407E-A947-70E740481C1C}">
                <a14:useLocalDpi xmlns:a14="http://schemas.microsoft.com/office/drawing/2010/main" val="0"/>
              </a:ext>
            </a:extLst>
          </a:blip>
          <a:srcRect l="35999"/>
          <a:stretch/>
        </p:blipFill>
        <p:spPr bwMode="auto">
          <a:xfrm>
            <a:off x="8641582" y="1569461"/>
            <a:ext cx="3291881" cy="4857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3562293" cy="4601586"/>
          </a:xfrm>
          <a:prstGeom prst="rect">
            <a:avLst/>
          </a:prstGeom>
        </p:spPr>
        <p:txBody>
          <a:bodyPr lIns="91440" tIns="45720" rIns="91440" bIns="45720" anchor="t">
            <a:normAutofit fontScale="92500" lnSpcReduction="20000"/>
          </a:bodyPr>
          <a:lstStyle/>
          <a:p>
            <a:pPr>
              <a:lnSpc>
                <a:spcPct val="100000"/>
              </a:lnSpc>
              <a:spcBef>
                <a:spcPts val="1400"/>
              </a:spcBef>
            </a:pPr>
            <a:r>
              <a:rPr lang="en-US" sz="2200" dirty="0">
                <a:solidFill>
                  <a:schemeClr val="accent3">
                    <a:lumMod val="25000"/>
                  </a:schemeClr>
                </a:solidFill>
                <a:latin typeface="Abadi"/>
              </a:rPr>
              <a:t>Close to half of the successful launches were on KSC LC-39A</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It is followed by CCADS LC-40 which has a significant share of the successful </a:t>
            </a:r>
            <a:r>
              <a:rPr lang="en-US" sz="2200" dirty="0" err="1">
                <a:solidFill>
                  <a:schemeClr val="accent3">
                    <a:lumMod val="25000"/>
                  </a:schemeClr>
                </a:solidFill>
                <a:latin typeface="Abadi"/>
              </a:rPr>
              <a:t>lauches</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By pairing the chart with the previous maps, we see that the majority of successful launches were on the East coast</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Launches by Site</a:t>
            </a:r>
          </a:p>
        </p:txBody>
      </p:sp>
      <p:pic>
        <p:nvPicPr>
          <p:cNvPr id="10" name="Picture 9">
            <a:extLst>
              <a:ext uri="{FF2B5EF4-FFF2-40B4-BE49-F238E27FC236}">
                <a16:creationId xmlns:a16="http://schemas.microsoft.com/office/drawing/2014/main" id="{61D1906F-3ADF-E68D-40FD-5ADBC6FB7823}"/>
              </a:ext>
            </a:extLst>
          </p:cNvPr>
          <p:cNvPicPr>
            <a:picLocks noChangeAspect="1"/>
          </p:cNvPicPr>
          <p:nvPr/>
        </p:nvPicPr>
        <p:blipFill>
          <a:blip r:embed="rId3"/>
          <a:stretch>
            <a:fillRect/>
          </a:stretch>
        </p:blipFill>
        <p:spPr>
          <a:xfrm>
            <a:off x="4847207" y="2060906"/>
            <a:ext cx="6892031" cy="3322114"/>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536197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KSC LC-39A is also the site with the highest ratio</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Around three out of four launches in this site were successful</a:t>
            </a:r>
            <a:endParaRPr lang="en-US" dirty="0">
              <a:solidFill>
                <a:schemeClr val="accent3">
                  <a:lumMod val="25000"/>
                </a:schemeClr>
              </a:solidFill>
              <a:latin typeface="Abadi"/>
            </a:endParaRP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Highest Launch Success Ratio Site</a:t>
            </a:r>
          </a:p>
        </p:txBody>
      </p:sp>
      <p:pic>
        <p:nvPicPr>
          <p:cNvPr id="4" name="Picture 3">
            <a:extLst>
              <a:ext uri="{FF2B5EF4-FFF2-40B4-BE49-F238E27FC236}">
                <a16:creationId xmlns:a16="http://schemas.microsoft.com/office/drawing/2014/main" id="{630B74DE-B96F-4FB2-33C7-B09F57DD8B96}"/>
              </a:ext>
            </a:extLst>
          </p:cNvPr>
          <p:cNvPicPr>
            <a:picLocks noChangeAspect="1"/>
          </p:cNvPicPr>
          <p:nvPr/>
        </p:nvPicPr>
        <p:blipFill>
          <a:blip r:embed="rId3"/>
          <a:stretch>
            <a:fillRect/>
          </a:stretch>
        </p:blipFill>
        <p:spPr>
          <a:xfrm>
            <a:off x="6260720" y="2303613"/>
            <a:ext cx="5664950" cy="2770970"/>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715448"/>
            <a:ext cx="10414662" cy="947853"/>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Successful launches seem to be more concentrated in the range between 2000 Kg and 4000 Kg, with also some launches with around 5000 Kg payload</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a:t>
            </a:r>
          </a:p>
        </p:txBody>
      </p:sp>
      <p:pic>
        <p:nvPicPr>
          <p:cNvPr id="4" name="Picture 3">
            <a:extLst>
              <a:ext uri="{FF2B5EF4-FFF2-40B4-BE49-F238E27FC236}">
                <a16:creationId xmlns:a16="http://schemas.microsoft.com/office/drawing/2014/main" id="{082D1A49-4EC1-5575-6ACE-6F170315E81A}"/>
              </a:ext>
            </a:extLst>
          </p:cNvPr>
          <p:cNvPicPr>
            <a:picLocks noChangeAspect="1"/>
          </p:cNvPicPr>
          <p:nvPr/>
        </p:nvPicPr>
        <p:blipFill>
          <a:blip r:embed="rId3"/>
          <a:stretch>
            <a:fillRect/>
          </a:stretch>
        </p:blipFill>
        <p:spPr>
          <a:xfrm>
            <a:off x="346229" y="2740802"/>
            <a:ext cx="11499542" cy="3082727"/>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715449"/>
            <a:ext cx="10414662" cy="1158920"/>
          </a:xfrm>
          <a:prstGeom prst="rect">
            <a:avLst/>
          </a:prstGeom>
        </p:spPr>
        <p:txBody>
          <a:bodyPr lIns="91440" tIns="45720" rIns="91440" bIns="45720" anchor="t">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By zooming in on the range that was previously pointed, we see that inside this range, success seems to be more evenly distributed.</a:t>
            </a:r>
          </a:p>
          <a:p>
            <a:pPr>
              <a:lnSpc>
                <a:spcPct val="100000"/>
              </a:lnSpc>
              <a:spcBef>
                <a:spcPts val="1400"/>
              </a:spcBef>
            </a:pPr>
            <a:r>
              <a:rPr lang="en-US" sz="2200" dirty="0">
                <a:solidFill>
                  <a:schemeClr val="accent3">
                    <a:lumMod val="25000"/>
                  </a:schemeClr>
                </a:solidFill>
                <a:latin typeface="Abadi" panose="020B0604020104020204" pitchFamily="34" charset="0"/>
              </a:rPr>
              <a:t>Below the 3200 Kg mark, all successful launches had a booster version of category FT</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a:t>
            </a:r>
          </a:p>
        </p:txBody>
      </p:sp>
      <p:pic>
        <p:nvPicPr>
          <p:cNvPr id="6" name="Picture 5">
            <a:extLst>
              <a:ext uri="{FF2B5EF4-FFF2-40B4-BE49-F238E27FC236}">
                <a16:creationId xmlns:a16="http://schemas.microsoft.com/office/drawing/2014/main" id="{DF5E0C22-F6AE-7758-2CC2-FE4F3DA65A4E}"/>
              </a:ext>
            </a:extLst>
          </p:cNvPr>
          <p:cNvPicPr>
            <a:picLocks noChangeAspect="1"/>
          </p:cNvPicPr>
          <p:nvPr/>
        </p:nvPicPr>
        <p:blipFill>
          <a:blip r:embed="rId2"/>
          <a:stretch>
            <a:fillRect/>
          </a:stretch>
        </p:blipFill>
        <p:spPr>
          <a:xfrm>
            <a:off x="180386" y="2918502"/>
            <a:ext cx="11694850" cy="3062937"/>
          </a:xfrm>
          <a:prstGeom prst="rect">
            <a:avLst/>
          </a:prstGeom>
        </p:spPr>
      </p:pic>
    </p:spTree>
    <p:extLst>
      <p:ext uri="{BB962C8B-B14F-4D97-AF65-F5344CB8AC3E}">
        <p14:creationId xmlns:p14="http://schemas.microsoft.com/office/powerpoint/2010/main" val="79331551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built classification models, in a bar chart</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E5985BC2-60DC-09FA-9CAE-9B3D91873CF8}"/>
              </a:ext>
            </a:extLst>
          </p:cNvPr>
          <p:cNvPicPr>
            <a:picLocks noChangeAspect="1"/>
          </p:cNvPicPr>
          <p:nvPr/>
        </p:nvPicPr>
        <p:blipFill>
          <a:blip r:embed="rId3"/>
          <a:stretch>
            <a:fillRect/>
          </a:stretch>
        </p:blipFill>
        <p:spPr>
          <a:xfrm>
            <a:off x="6987448" y="2119844"/>
            <a:ext cx="4608913" cy="2967061"/>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737804"/>
            <a:ext cx="5870486"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best model shows:</a:t>
            </a:r>
          </a:p>
          <a:p>
            <a:pPr lvl="1">
              <a:lnSpc>
                <a:spcPct val="100000"/>
              </a:lnSpc>
              <a:spcBef>
                <a:spcPts val="1400"/>
              </a:spcBef>
            </a:pPr>
            <a:r>
              <a:rPr lang="en-US" sz="1800" dirty="0">
                <a:solidFill>
                  <a:schemeClr val="accent3">
                    <a:lumMod val="25000"/>
                  </a:schemeClr>
                </a:solidFill>
                <a:latin typeface="Abadi" panose="020B0604020104020204" pitchFamily="34" charset="0"/>
              </a:rPr>
              <a:t>12 true positive results, where the model correctly predicted that the first stage would land</a:t>
            </a:r>
          </a:p>
          <a:p>
            <a:pPr lvl="1">
              <a:lnSpc>
                <a:spcPct val="100000"/>
              </a:lnSpc>
              <a:spcBef>
                <a:spcPts val="1400"/>
              </a:spcBef>
            </a:pPr>
            <a:r>
              <a:rPr lang="en-US" sz="1800" dirty="0">
                <a:solidFill>
                  <a:schemeClr val="accent3">
                    <a:lumMod val="25000"/>
                  </a:schemeClr>
                </a:solidFill>
                <a:latin typeface="Abadi" panose="020B0604020104020204" pitchFamily="34" charset="0"/>
              </a:rPr>
              <a:t>3 true negative results, where the model correctly predicted that the first stage would not land</a:t>
            </a:r>
          </a:p>
          <a:p>
            <a:pPr lvl="1">
              <a:lnSpc>
                <a:spcPct val="100000"/>
              </a:lnSpc>
              <a:spcBef>
                <a:spcPts val="1400"/>
              </a:spcBef>
            </a:pPr>
            <a:r>
              <a:rPr lang="en-US" sz="1800" dirty="0">
                <a:solidFill>
                  <a:schemeClr val="accent3">
                    <a:lumMod val="25000"/>
                  </a:schemeClr>
                </a:solidFill>
                <a:latin typeface="Abadi" panose="020B0604020104020204" pitchFamily="34" charset="0"/>
              </a:rPr>
              <a:t>0 false negative results, since the model did not falsely predict that a first stage would not land</a:t>
            </a:r>
          </a:p>
          <a:p>
            <a:pPr lvl="1">
              <a:lnSpc>
                <a:spcPct val="100000"/>
              </a:lnSpc>
              <a:spcBef>
                <a:spcPts val="1400"/>
              </a:spcBef>
            </a:pPr>
            <a:r>
              <a:rPr lang="en-US" sz="1800" dirty="0">
                <a:solidFill>
                  <a:schemeClr val="accent3">
                    <a:lumMod val="25000"/>
                  </a:schemeClr>
                </a:solidFill>
                <a:latin typeface="Abadi" panose="020B0604020104020204" pitchFamily="34" charset="0"/>
              </a:rPr>
              <a:t>3 false positive results, where the model falsely predicted that the first stage would land</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B231B46-CD23-E9A0-980B-F28CF71091FF}"/>
              </a:ext>
            </a:extLst>
          </p:cNvPr>
          <p:cNvPicPr>
            <a:picLocks noChangeAspect="1"/>
          </p:cNvPicPr>
          <p:nvPr/>
        </p:nvPicPr>
        <p:blipFill>
          <a:blip r:embed="rId3"/>
          <a:stretch>
            <a:fillRect/>
          </a:stretch>
        </p:blipFill>
        <p:spPr>
          <a:xfrm>
            <a:off x="6942813" y="1856894"/>
            <a:ext cx="4603464" cy="3573408"/>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229422" cy="4351338"/>
          </a:xfrm>
          <a:prstGeom prst="rect">
            <a:avLst/>
          </a:prstGeom>
        </p:spPr>
        <p:txBody>
          <a:bodyPr>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goal of the analysis was to assess the predictability of SpaceX Falcon 9 first stage landing, based on historic data. </a:t>
            </a:r>
          </a:p>
          <a:p>
            <a:pPr>
              <a:lnSpc>
                <a:spcPct val="100000"/>
              </a:lnSpc>
              <a:spcBef>
                <a:spcPts val="1400"/>
              </a:spcBef>
            </a:pPr>
            <a:r>
              <a:rPr lang="en-US" sz="2200" dirty="0">
                <a:solidFill>
                  <a:schemeClr val="accent3">
                    <a:lumMod val="25000"/>
                  </a:schemeClr>
                </a:solidFill>
                <a:latin typeface="Abadi" panose="020B0604020104020204" pitchFamily="34" charset="0"/>
              </a:rPr>
              <a:t>The number of successful landings has been increasing throughout time, with the last years having a success rate of 0.8. </a:t>
            </a:r>
          </a:p>
          <a:p>
            <a:pPr>
              <a:lnSpc>
                <a:spcPct val="100000"/>
              </a:lnSpc>
              <a:spcBef>
                <a:spcPts val="1400"/>
              </a:spcBef>
            </a:pPr>
            <a:r>
              <a:rPr lang="en-US" sz="2200" dirty="0">
                <a:solidFill>
                  <a:schemeClr val="accent3">
                    <a:lumMod val="25000"/>
                  </a:schemeClr>
                </a:solidFill>
                <a:latin typeface="Abadi" panose="020B0604020104020204" pitchFamily="34" charset="0"/>
              </a:rPr>
              <a:t>The location that stands out as the one with highest success rate is </a:t>
            </a:r>
            <a:r>
              <a:rPr lang="en-US" sz="2200" dirty="0">
                <a:solidFill>
                  <a:schemeClr val="accent3">
                    <a:lumMod val="25000"/>
                  </a:schemeClr>
                </a:solidFill>
                <a:latin typeface="Abadi"/>
              </a:rPr>
              <a:t>KSC LC-39A.</a:t>
            </a:r>
            <a:r>
              <a:rPr lang="en-US" sz="2200" dirty="0">
                <a:solidFill>
                  <a:schemeClr val="accent3">
                    <a:lumMod val="25000"/>
                  </a:schemeClr>
                </a:solidFill>
                <a:latin typeface="Abadi" panose="020B0604020104020204" pitchFamily="34" charset="0"/>
              </a:rPr>
              <a:t> However, this site only started being used after the 20</a:t>
            </a:r>
            <a:r>
              <a:rPr lang="en-US" sz="2200" baseline="30000" dirty="0">
                <a:solidFill>
                  <a:schemeClr val="accent3">
                    <a:lumMod val="25000"/>
                  </a:schemeClr>
                </a:solidFill>
                <a:latin typeface="Abadi" panose="020B0604020104020204" pitchFamily="34" charset="0"/>
              </a:rPr>
              <a:t>th</a:t>
            </a:r>
            <a:r>
              <a:rPr lang="en-US" sz="2200" dirty="0">
                <a:solidFill>
                  <a:schemeClr val="accent3">
                    <a:lumMod val="25000"/>
                  </a:schemeClr>
                </a:solidFill>
                <a:latin typeface="Abadi" panose="020B0604020104020204" pitchFamily="34" charset="0"/>
              </a:rPr>
              <a:t> launch, which may bias the results</a:t>
            </a:r>
          </a:p>
          <a:p>
            <a:pPr>
              <a:lnSpc>
                <a:spcPct val="100000"/>
              </a:lnSpc>
              <a:spcBef>
                <a:spcPts val="1400"/>
              </a:spcBef>
            </a:pPr>
            <a:r>
              <a:rPr lang="en-US" sz="2200" dirty="0">
                <a:solidFill>
                  <a:schemeClr val="accent3">
                    <a:lumMod val="25000"/>
                  </a:schemeClr>
                </a:solidFill>
                <a:latin typeface="Abadi" panose="020B0604020104020204" pitchFamily="34" charset="0"/>
              </a:rPr>
              <a:t>Different parameters, like payload mass, orbit type, etc. seem to have some relationship with success</a:t>
            </a:r>
          </a:p>
          <a:p>
            <a:pPr>
              <a:lnSpc>
                <a:spcPct val="100000"/>
              </a:lnSpc>
              <a:spcBef>
                <a:spcPts val="1400"/>
              </a:spcBef>
            </a:pPr>
            <a:r>
              <a:rPr lang="en-US" sz="2200" dirty="0">
                <a:solidFill>
                  <a:schemeClr val="accent3">
                    <a:lumMod val="25000"/>
                  </a:schemeClr>
                </a:solidFill>
                <a:latin typeface="Abadi" panose="020B0604020104020204" pitchFamily="34" charset="0"/>
              </a:rPr>
              <a:t>Success can be predicted with a certain level of confidence using different classification models, although Decision Tree was the one with the best level of accuracy</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985421" y="2324333"/>
            <a:ext cx="6039634" cy="821535"/>
          </a:xfrm>
          <a:prstGeom prst="rect">
            <a:avLst/>
          </a:prstGeom>
        </p:spPr>
        <p:txBody>
          <a:bodyPr>
            <a:normAutofit/>
          </a:bodyPr>
          <a:lstStyle/>
          <a:p>
            <a:pPr marL="0" indent="0">
              <a:lnSpc>
                <a:spcPct val="100000"/>
              </a:lnSpc>
              <a:spcBef>
                <a:spcPts val="1400"/>
              </a:spcBef>
              <a:buNone/>
            </a:pPr>
            <a:r>
              <a:rPr lang="pt-PT" sz="2200" dirty="0">
                <a:solidFill>
                  <a:srgbClr val="0563C1"/>
                </a:solidFill>
                <a:latin typeface="Abadi" panose="020B0604020104020204" pitchFamily="34" charset="0"/>
                <a:hlinkClick r:id="rId4">
                  <a:extLst>
                    <a:ext uri="{A12FA001-AC4F-418D-AE19-62706E023703}">
                      <ahyp:hlinkClr xmlns:ahyp="http://schemas.microsoft.com/office/drawing/2018/hyperlinkcolor" val="tx"/>
                    </a:ext>
                  </a:extLst>
                </a:hlinkClick>
              </a:rPr>
              <a:t>https://github.com/ASPCalado/Capstone_project</a:t>
            </a:r>
            <a:endParaRPr lang="en-US" sz="2200" dirty="0">
              <a:solidFill>
                <a:srgbClr val="FF0000"/>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
        <p:nvSpPr>
          <p:cNvPr id="2" name="TextBox 1">
            <a:extLst>
              <a:ext uri="{FF2B5EF4-FFF2-40B4-BE49-F238E27FC236}">
                <a16:creationId xmlns:a16="http://schemas.microsoft.com/office/drawing/2014/main" id="{9995E467-B11C-D663-B47F-58400D87348D}"/>
              </a:ext>
            </a:extLst>
          </p:cNvPr>
          <p:cNvSpPr txBox="1"/>
          <p:nvPr/>
        </p:nvSpPr>
        <p:spPr>
          <a:xfrm>
            <a:off x="985421" y="1819922"/>
            <a:ext cx="2400016" cy="400110"/>
          </a:xfrm>
          <a:prstGeom prst="rect">
            <a:avLst/>
          </a:prstGeom>
          <a:noFill/>
        </p:spPr>
        <p:txBody>
          <a:bodyPr wrap="none" rtlCol="0">
            <a:spAutoFit/>
          </a:bodyPr>
          <a:lstStyle/>
          <a:p>
            <a:r>
              <a:rPr lang="pt-PT" sz="2000" dirty="0">
                <a:solidFill>
                  <a:schemeClr val="accent3">
                    <a:lumMod val="25000"/>
                  </a:schemeClr>
                </a:solidFill>
                <a:latin typeface="Abadi" panose="020B0604020104020204" pitchFamily="34" charset="0"/>
              </a:rPr>
              <a:t>Complete </a:t>
            </a:r>
            <a:r>
              <a:rPr lang="pt-PT" sz="2000" dirty="0" err="1">
                <a:solidFill>
                  <a:schemeClr val="accent3">
                    <a:lumMod val="25000"/>
                  </a:schemeClr>
                </a:solidFill>
                <a:latin typeface="Abadi" panose="020B0604020104020204" pitchFamily="34" charset="0"/>
              </a:rPr>
              <a:t>project</a:t>
            </a:r>
            <a:r>
              <a:rPr lang="pt-PT" sz="2000" dirty="0">
                <a:solidFill>
                  <a:schemeClr val="accent3">
                    <a:lumMod val="25000"/>
                  </a:schemeClr>
                </a:solidFill>
                <a:latin typeface="Abadi" panose="020B0604020104020204" pitchFamily="34" charset="0"/>
              </a:rPr>
              <a:t> </a:t>
            </a:r>
            <a:r>
              <a:rPr lang="pt-PT" sz="2000" dirty="0" err="1">
                <a:solidFill>
                  <a:schemeClr val="accent3">
                    <a:lumMod val="25000"/>
                  </a:schemeClr>
                </a:solidFill>
                <a:latin typeface="Abadi" panose="020B0604020104020204" pitchFamily="34" charset="0"/>
              </a:rPr>
              <a:t>at</a:t>
            </a:r>
            <a:r>
              <a:rPr lang="pt-PT" sz="2000" dirty="0">
                <a:solidFill>
                  <a:schemeClr val="accent3">
                    <a:lumMod val="25000"/>
                  </a:schemeClr>
                </a:solidFill>
                <a:latin typeface="Abadi" panose="020B0604020104020204" pitchFamily="34" charset="0"/>
              </a:rPr>
              <a:t>:</a:t>
            </a:r>
            <a:endParaRPr lang="en-US" sz="20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34100085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58862"/>
            <a:ext cx="10104817" cy="5317142"/>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SpaceX API &amp; Web scrapping</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Replace missing values with mean</a:t>
            </a:r>
          </a:p>
          <a:p>
            <a:pPr lvl="1">
              <a:lnSpc>
                <a:spcPct val="120000"/>
              </a:lnSpc>
              <a:spcBef>
                <a:spcPts val="1400"/>
              </a:spcBef>
            </a:pPr>
            <a:r>
              <a:rPr lang="en-US" sz="7600" dirty="0">
                <a:solidFill>
                  <a:schemeClr val="bg2">
                    <a:lumMod val="50000"/>
                  </a:schemeClr>
                </a:solidFill>
                <a:latin typeface="Abadi"/>
              </a:rPr>
              <a:t>Creation of dummy variables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Standardize, split train and test data, use </a:t>
            </a:r>
            <a:r>
              <a:rPr lang="en-US" sz="7600" dirty="0" err="1">
                <a:solidFill>
                  <a:schemeClr val="bg2">
                    <a:lumMod val="50000"/>
                  </a:schemeClr>
                </a:solidFill>
                <a:latin typeface="Abadi"/>
              </a:rPr>
              <a:t>GridSearchCV</a:t>
            </a:r>
            <a:r>
              <a:rPr lang="en-US" sz="7600" dirty="0">
                <a:solidFill>
                  <a:schemeClr val="bg2">
                    <a:lumMod val="50000"/>
                  </a:schemeClr>
                </a:solidFill>
                <a:latin typeface="Abadi"/>
              </a:rPr>
              <a:t> to find best parameters for each model from: Logistic </a:t>
            </a:r>
            <a:r>
              <a:rPr lang="en-US" sz="7600" dirty="0" err="1">
                <a:solidFill>
                  <a:schemeClr val="bg2">
                    <a:lumMod val="50000"/>
                  </a:schemeClr>
                </a:solidFill>
                <a:latin typeface="Abadi"/>
              </a:rPr>
              <a:t>Regresion</a:t>
            </a:r>
            <a:r>
              <a:rPr lang="en-US" sz="7600" dirty="0">
                <a:solidFill>
                  <a:schemeClr val="bg2">
                    <a:lumMod val="50000"/>
                  </a:schemeClr>
                </a:solidFill>
                <a:latin typeface="Abadi"/>
              </a:rPr>
              <a:t>, Support Vector Machine, Decision Tree Classifier and K Nearest Neighbors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was collected via two ways: </a:t>
            </a:r>
          </a:p>
          <a:p>
            <a:pPr lvl="1">
              <a:lnSpc>
                <a:spcPct val="100000"/>
              </a:lnSpc>
              <a:spcBef>
                <a:spcPts val="1400"/>
              </a:spcBef>
              <a:buFont typeface="Arial"/>
              <a:buChar char="•"/>
            </a:pPr>
            <a:r>
              <a:rPr lang="en-US" sz="1900" dirty="0">
                <a:solidFill>
                  <a:schemeClr val="bg2">
                    <a:lumMod val="50000"/>
                  </a:schemeClr>
                </a:solidFill>
                <a:latin typeface="Abadi"/>
              </a:rPr>
              <a:t>SpaceX API – Publicly displayed information and data offered by the company itself</a:t>
            </a:r>
          </a:p>
          <a:p>
            <a:pPr marL="457200" lvl="1" indent="0">
              <a:lnSpc>
                <a:spcPct val="100000"/>
              </a:lnSpc>
              <a:spcBef>
                <a:spcPts val="1400"/>
              </a:spcBef>
              <a:buNone/>
            </a:pPr>
            <a:r>
              <a:rPr lang="en-US" altLang="en-US" sz="1900" dirty="0">
                <a:solidFill>
                  <a:schemeClr val="bg2">
                    <a:lumMod val="50000"/>
                  </a:schemeClr>
                </a:solidFill>
                <a:latin typeface="Abadi"/>
              </a:rPr>
              <a:t>	</a:t>
            </a:r>
            <a:r>
              <a:rPr lang="en-US" altLang="en-US" sz="1900" dirty="0">
                <a:solidFill>
                  <a:schemeClr val="bg2">
                    <a:lumMod val="50000"/>
                  </a:schemeClr>
                </a:solidFill>
                <a:latin typeface="Abadi"/>
                <a:hlinkClick r:id="rId3"/>
              </a:rPr>
              <a:t>https://api.spacexdata.com/v4/launches/past </a:t>
            </a:r>
            <a:endParaRPr lang="en-US" altLang="en-US" sz="1900" dirty="0">
              <a:solidFill>
                <a:schemeClr val="bg2">
                  <a:lumMod val="50000"/>
                </a:schemeClr>
              </a:solidFill>
              <a:latin typeface="Abadi"/>
            </a:endParaRPr>
          </a:p>
          <a:p>
            <a:pPr lvl="1">
              <a:lnSpc>
                <a:spcPct val="100000"/>
              </a:lnSpc>
              <a:spcBef>
                <a:spcPts val="1400"/>
              </a:spcBef>
              <a:buFont typeface="Arial"/>
              <a:buChar char="•"/>
            </a:pPr>
            <a:endParaRPr lang="en-US" sz="1900" dirty="0">
              <a:solidFill>
                <a:schemeClr val="bg2">
                  <a:lumMod val="50000"/>
                </a:schemeClr>
              </a:solidFill>
              <a:latin typeface="Abadi"/>
            </a:endParaRPr>
          </a:p>
          <a:p>
            <a:pPr lvl="1">
              <a:lnSpc>
                <a:spcPct val="100000"/>
              </a:lnSpc>
              <a:spcBef>
                <a:spcPts val="1400"/>
              </a:spcBef>
              <a:buFont typeface="Arial"/>
              <a:buChar char="•"/>
            </a:pPr>
            <a:r>
              <a:rPr lang="en-US" sz="1900" dirty="0">
                <a:solidFill>
                  <a:schemeClr val="bg2">
                    <a:lumMod val="50000"/>
                  </a:schemeClr>
                </a:solidFill>
                <a:latin typeface="Abadi"/>
              </a:rPr>
              <a:t>Wikipedia – Scraping of the Wikipedia page regarding Space X launches</a:t>
            </a:r>
          </a:p>
          <a:p>
            <a:pPr marL="914400" lvl="2" indent="0">
              <a:lnSpc>
                <a:spcPct val="100000"/>
              </a:lnSpc>
              <a:spcBef>
                <a:spcPts val="1400"/>
              </a:spcBef>
              <a:buNone/>
            </a:pPr>
            <a:r>
              <a:rPr lang="en-US" sz="1600" b="0" i="0" u="none" strike="noStrike" dirty="0">
                <a:effectLst/>
                <a:latin typeface="-apple-system"/>
                <a:hlinkClick r:id="rId4"/>
              </a:rPr>
              <a:t>https://en.wikipedia.org/wiki/List_of_Falcon_9_and_Falcon_Heavy_launches</a:t>
            </a:r>
            <a:endParaRPr lang="en-US" sz="18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749745" cy="4716189"/>
          </a:xfrm>
          <a:prstGeom prst="rect">
            <a:avLst/>
          </a:prstGeom>
        </p:spPr>
        <p:txBody>
          <a:bodyPr vert="horz" lIns="91440" tIns="45720" rIns="91440" bIns="45720" rtlCol="0" anchor="t">
            <a:norm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Request via </a:t>
            </a:r>
            <a:r>
              <a:rPr lang="en-US" sz="2000" dirty="0" err="1">
                <a:solidFill>
                  <a:schemeClr val="accent3">
                    <a:lumMod val="25000"/>
                  </a:schemeClr>
                </a:solidFill>
                <a:latin typeface="Abadi" panose="020B0604020104020204" pitchFamily="34" charset="0"/>
              </a:rPr>
              <a:t>requests.get</a:t>
            </a:r>
            <a:r>
              <a:rPr lang="en-US" sz="2000" dirty="0">
                <a:solidFill>
                  <a:schemeClr val="accent3">
                    <a:lumMod val="25000"/>
                  </a:schemeClr>
                </a:solidFill>
                <a:latin typeface="Abadi" panose="020B0604020104020204" pitchFamily="34" charset="0"/>
              </a:rPr>
              <a:t>()</a:t>
            </a:r>
          </a:p>
          <a:p>
            <a:pPr lvl="0"/>
            <a:r>
              <a:rPr lang="pt-PT" sz="2000" dirty="0" err="1">
                <a:solidFill>
                  <a:schemeClr val="accent3">
                    <a:lumMod val="25000"/>
                  </a:schemeClr>
                </a:solidFill>
                <a:latin typeface="Abadi" panose="020B0604020104020204" pitchFamily="34" charset="0"/>
              </a:rPr>
              <a:t>Decode</a:t>
            </a:r>
            <a:r>
              <a:rPr lang="pt-PT" sz="2000" dirty="0">
                <a:solidFill>
                  <a:schemeClr val="accent3">
                    <a:lumMod val="25000"/>
                  </a:schemeClr>
                </a:solidFill>
                <a:latin typeface="Abadi" panose="020B0604020104020204" pitchFamily="34" charset="0"/>
              </a:rPr>
              <a:t> response as JSON to </a:t>
            </a:r>
            <a:r>
              <a:rPr lang="pt-PT" sz="2000" dirty="0" err="1">
                <a:solidFill>
                  <a:schemeClr val="accent3">
                    <a:lumMod val="25000"/>
                  </a:schemeClr>
                </a:solidFill>
                <a:latin typeface="Abadi" panose="020B0604020104020204" pitchFamily="34" charset="0"/>
              </a:rPr>
              <a:t>DataFrame</a:t>
            </a:r>
            <a:r>
              <a:rPr lang="pt-PT" sz="2000" dirty="0">
                <a:solidFill>
                  <a:schemeClr val="accent3">
                    <a:lumMod val="25000"/>
                  </a:schemeClr>
                </a:solidFill>
                <a:latin typeface="Abadi" panose="020B0604020104020204" pitchFamily="34" charset="0"/>
              </a:rPr>
              <a:t> </a:t>
            </a:r>
            <a:r>
              <a:rPr lang="pt-PT" sz="2000" dirty="0" err="1">
                <a:solidFill>
                  <a:schemeClr val="accent3">
                    <a:lumMod val="25000"/>
                  </a:schemeClr>
                </a:solidFill>
                <a:latin typeface="Abadi" panose="020B0604020104020204" pitchFamily="34" charset="0"/>
              </a:rPr>
              <a:t>with</a:t>
            </a:r>
            <a:r>
              <a:rPr lang="pt-PT" sz="2000" dirty="0">
                <a:solidFill>
                  <a:schemeClr val="accent3">
                    <a:lumMod val="25000"/>
                  </a:schemeClr>
                </a:solidFill>
                <a:latin typeface="Abadi" panose="020B0604020104020204" pitchFamily="34" charset="0"/>
              </a:rPr>
              <a:t> </a:t>
            </a:r>
            <a:r>
              <a:rPr lang="pt-PT" sz="2000" dirty="0" err="1">
                <a:solidFill>
                  <a:schemeClr val="accent3">
                    <a:lumMod val="25000"/>
                  </a:schemeClr>
                </a:solidFill>
                <a:latin typeface="Abadi" panose="020B0604020104020204" pitchFamily="34" charset="0"/>
              </a:rPr>
              <a:t>pd.json_normalize</a:t>
            </a:r>
            <a:r>
              <a:rPr lang="pt-PT" sz="2000" dirty="0">
                <a:solidFill>
                  <a:schemeClr val="accent3">
                    <a:lumMod val="25000"/>
                  </a:schemeClr>
                </a:solidFill>
                <a:latin typeface="Abadi" panose="020B0604020104020204" pitchFamily="34" charset="0"/>
              </a:rPr>
              <a:t>()</a:t>
            </a:r>
          </a:p>
          <a:p>
            <a:pPr lvl="0"/>
            <a:r>
              <a:rPr lang="pt-PT" sz="2000" dirty="0" err="1">
                <a:solidFill>
                  <a:schemeClr val="accent3">
                    <a:lumMod val="25000"/>
                  </a:schemeClr>
                </a:solidFill>
                <a:latin typeface="Abadi" panose="020B0604020104020204" pitchFamily="34" charset="0"/>
              </a:rPr>
              <a:t>Saving</a:t>
            </a:r>
            <a:r>
              <a:rPr lang="pt-PT" sz="2000" dirty="0">
                <a:solidFill>
                  <a:schemeClr val="accent3">
                    <a:lumMod val="25000"/>
                  </a:schemeClr>
                </a:solidFill>
                <a:latin typeface="Abadi" panose="020B0604020104020204" pitchFamily="34" charset="0"/>
              </a:rPr>
              <a:t> to </a:t>
            </a:r>
            <a:r>
              <a:rPr lang="pt-PT" sz="2000" dirty="0" err="1">
                <a:solidFill>
                  <a:schemeClr val="accent3">
                    <a:lumMod val="25000"/>
                  </a:schemeClr>
                </a:solidFill>
                <a:latin typeface="Abadi" panose="020B0604020104020204" pitchFamily="34" charset="0"/>
              </a:rPr>
              <a:t>new</a:t>
            </a:r>
            <a:r>
              <a:rPr lang="pt-PT" sz="2000" dirty="0">
                <a:solidFill>
                  <a:schemeClr val="accent3">
                    <a:lumMod val="25000"/>
                  </a:schemeClr>
                </a:solidFill>
                <a:latin typeface="Abadi" panose="020B0604020104020204" pitchFamily="34" charset="0"/>
              </a:rPr>
              <a:t> </a:t>
            </a:r>
            <a:r>
              <a:rPr lang="pt-PT" sz="2000" dirty="0" err="1">
                <a:solidFill>
                  <a:schemeClr val="accent3">
                    <a:lumMod val="25000"/>
                  </a:schemeClr>
                </a:solidFill>
                <a:latin typeface="Abadi" panose="020B0604020104020204" pitchFamily="34" charset="0"/>
              </a:rPr>
              <a:t>DataFrame</a:t>
            </a:r>
            <a:r>
              <a:rPr lang="pt-PT" sz="2000" dirty="0">
                <a:solidFill>
                  <a:schemeClr val="accent3">
                    <a:lumMod val="25000"/>
                  </a:schemeClr>
                </a:solidFill>
                <a:latin typeface="Abadi" panose="020B0604020104020204" pitchFamily="34" charset="0"/>
              </a:rPr>
              <a:t> </a:t>
            </a:r>
            <a:r>
              <a:rPr lang="pt-PT" sz="2000" dirty="0" err="1">
                <a:solidFill>
                  <a:schemeClr val="accent3">
                    <a:lumMod val="25000"/>
                  </a:schemeClr>
                </a:solidFill>
                <a:latin typeface="Abadi" panose="020B0604020104020204" pitchFamily="34" charset="0"/>
              </a:rPr>
              <a:t>only</a:t>
            </a:r>
            <a:r>
              <a:rPr lang="pt-PT" sz="2000" dirty="0">
                <a:solidFill>
                  <a:schemeClr val="accent3">
                    <a:lumMod val="25000"/>
                  </a:schemeClr>
                </a:solidFill>
                <a:latin typeface="Abadi" panose="020B0604020104020204" pitchFamily="34" charset="0"/>
              </a:rPr>
              <a:t> </a:t>
            </a:r>
            <a:r>
              <a:rPr lang="pt-PT" sz="2000" dirty="0" err="1">
                <a:solidFill>
                  <a:schemeClr val="accent3">
                    <a:lumMod val="25000"/>
                  </a:schemeClr>
                </a:solidFill>
                <a:latin typeface="Abadi" panose="020B0604020104020204" pitchFamily="34" charset="0"/>
              </a:rPr>
              <a:t>Falcon</a:t>
            </a:r>
            <a:r>
              <a:rPr lang="pt-PT" sz="2000" dirty="0">
                <a:solidFill>
                  <a:schemeClr val="accent3">
                    <a:lumMod val="25000"/>
                  </a:schemeClr>
                </a:solidFill>
                <a:latin typeface="Abadi" panose="020B0604020104020204" pitchFamily="34" charset="0"/>
              </a:rPr>
              <a:t> 9 records </a:t>
            </a:r>
            <a:r>
              <a:rPr lang="pt-PT" sz="2000" dirty="0" err="1">
                <a:solidFill>
                  <a:schemeClr val="accent3">
                    <a:lumMod val="25000"/>
                  </a:schemeClr>
                </a:solidFill>
                <a:latin typeface="Abadi" panose="020B0604020104020204" pitchFamily="34" charset="0"/>
              </a:rPr>
              <a:t>and</a:t>
            </a:r>
            <a:r>
              <a:rPr lang="pt-PT" sz="2000" dirty="0">
                <a:solidFill>
                  <a:schemeClr val="accent3">
                    <a:lumMod val="25000"/>
                  </a:schemeClr>
                </a:solidFill>
                <a:latin typeface="Abadi" panose="020B0604020104020204" pitchFamily="34" charset="0"/>
              </a:rPr>
              <a:t> </a:t>
            </a:r>
            <a:r>
              <a:rPr lang="pt-PT" sz="2000" dirty="0" err="1">
                <a:solidFill>
                  <a:schemeClr val="accent3">
                    <a:lumMod val="25000"/>
                  </a:schemeClr>
                </a:solidFill>
                <a:latin typeface="Abadi" panose="020B0604020104020204" pitchFamily="34" charset="0"/>
              </a:rPr>
              <a:t>only</a:t>
            </a:r>
            <a:r>
              <a:rPr lang="pt-PT" sz="2000" dirty="0">
                <a:solidFill>
                  <a:schemeClr val="accent3">
                    <a:lumMod val="25000"/>
                  </a:schemeClr>
                </a:solidFill>
                <a:latin typeface="Abadi" panose="020B0604020104020204" pitchFamily="34" charset="0"/>
              </a:rPr>
              <a:t> </a:t>
            </a:r>
            <a:r>
              <a:rPr lang="pt-PT" sz="2000" dirty="0" err="1">
                <a:solidFill>
                  <a:schemeClr val="accent3">
                    <a:lumMod val="25000"/>
                  </a:schemeClr>
                </a:solidFill>
                <a:latin typeface="Abadi" panose="020B0604020104020204" pitchFamily="34" charset="0"/>
              </a:rPr>
              <a:t>the</a:t>
            </a:r>
            <a:r>
              <a:rPr lang="pt-PT" sz="2000" dirty="0">
                <a:solidFill>
                  <a:schemeClr val="accent3">
                    <a:lumMod val="25000"/>
                  </a:schemeClr>
                </a:solidFill>
                <a:latin typeface="Abadi" panose="020B0604020104020204" pitchFamily="34" charset="0"/>
              </a:rPr>
              <a:t> </a:t>
            </a:r>
            <a:r>
              <a:rPr lang="pt-PT" sz="2000" dirty="0" err="1">
                <a:solidFill>
                  <a:schemeClr val="accent3">
                    <a:lumMod val="25000"/>
                  </a:schemeClr>
                </a:solidFill>
                <a:latin typeface="Abadi" panose="020B0604020104020204" pitchFamily="34" charset="0"/>
              </a:rPr>
              <a:t>parameters</a:t>
            </a:r>
            <a:r>
              <a:rPr lang="pt-PT" sz="2000" dirty="0">
                <a:solidFill>
                  <a:schemeClr val="accent3">
                    <a:lumMod val="25000"/>
                  </a:schemeClr>
                </a:solidFill>
                <a:latin typeface="Abadi" panose="020B0604020104020204" pitchFamily="34" charset="0"/>
              </a:rPr>
              <a:t> </a:t>
            </a:r>
            <a:r>
              <a:rPr lang="pt-PT" sz="2000" dirty="0" err="1">
                <a:solidFill>
                  <a:schemeClr val="accent3">
                    <a:lumMod val="25000"/>
                  </a:schemeClr>
                </a:solidFill>
                <a:latin typeface="Abadi" panose="020B0604020104020204" pitchFamily="34" charset="0"/>
              </a:rPr>
              <a:t>that</a:t>
            </a:r>
            <a:r>
              <a:rPr lang="pt-PT" sz="2000" dirty="0">
                <a:solidFill>
                  <a:schemeClr val="accent3">
                    <a:lumMod val="25000"/>
                  </a:schemeClr>
                </a:solidFill>
                <a:latin typeface="Abadi" panose="020B0604020104020204" pitchFamily="34" charset="0"/>
              </a:rPr>
              <a:t> </a:t>
            </a:r>
            <a:r>
              <a:rPr lang="pt-PT" sz="2000" dirty="0" err="1">
                <a:solidFill>
                  <a:schemeClr val="accent3">
                    <a:lumMod val="25000"/>
                  </a:schemeClr>
                </a:solidFill>
                <a:latin typeface="Abadi" panose="020B0604020104020204" pitchFamily="34" charset="0"/>
              </a:rPr>
              <a:t>we</a:t>
            </a:r>
            <a:r>
              <a:rPr lang="pt-PT" sz="2000" dirty="0">
                <a:solidFill>
                  <a:schemeClr val="accent3">
                    <a:lumMod val="25000"/>
                  </a:schemeClr>
                </a:solidFill>
                <a:latin typeface="Abadi" panose="020B0604020104020204" pitchFamily="34" charset="0"/>
              </a:rPr>
              <a:t> </a:t>
            </a:r>
            <a:r>
              <a:rPr lang="pt-PT" sz="2000" dirty="0" err="1">
                <a:solidFill>
                  <a:schemeClr val="accent3">
                    <a:lumMod val="25000"/>
                  </a:schemeClr>
                </a:solidFill>
                <a:latin typeface="Abadi" panose="020B0604020104020204" pitchFamily="34" charset="0"/>
              </a:rPr>
              <a:t>want</a:t>
            </a:r>
            <a:r>
              <a:rPr lang="pt-PT" sz="2000" dirty="0">
                <a:solidFill>
                  <a:schemeClr val="accent3">
                    <a:lumMod val="25000"/>
                  </a:schemeClr>
                </a:solidFill>
                <a:latin typeface="Abadi" panose="020B0604020104020204" pitchFamily="34" charset="0"/>
              </a:rPr>
              <a:t> to </a:t>
            </a:r>
            <a:r>
              <a:rPr lang="pt-PT" sz="2000" dirty="0" err="1">
                <a:solidFill>
                  <a:schemeClr val="accent3">
                    <a:lumMod val="25000"/>
                  </a:schemeClr>
                </a:solidFill>
                <a:latin typeface="Abadi" panose="020B0604020104020204" pitchFamily="34" charset="0"/>
              </a:rPr>
              <a:t>analyse</a:t>
            </a:r>
            <a:endParaRPr lang="pt-PT" sz="2000" dirty="0">
              <a:solidFill>
                <a:schemeClr val="accent3">
                  <a:lumMod val="25000"/>
                </a:schemeClr>
              </a:solidFill>
              <a:latin typeface="Abadi" panose="020B0604020104020204" pitchFamily="34" charset="0"/>
            </a:endParaRPr>
          </a:p>
          <a:p>
            <a:pPr lvl="0"/>
            <a:r>
              <a:rPr lang="en-US" sz="2000" dirty="0">
                <a:solidFill>
                  <a:schemeClr val="accent3">
                    <a:lumMod val="25000"/>
                  </a:schemeClr>
                </a:solidFill>
                <a:latin typeface="Abadi" panose="020B0604020104020204" pitchFamily="34" charset="0"/>
              </a:rPr>
              <a:t>Missing values were replaced with the mean (Except for “</a:t>
            </a:r>
            <a:r>
              <a:rPr lang="en-US" sz="2000" dirty="0" err="1">
                <a:solidFill>
                  <a:schemeClr val="accent3">
                    <a:lumMod val="25000"/>
                  </a:schemeClr>
                </a:solidFill>
                <a:latin typeface="Abadi" panose="020B0604020104020204" pitchFamily="34" charset="0"/>
              </a:rPr>
              <a:t>LandingPad</a:t>
            </a:r>
            <a:r>
              <a:rPr lang="en-US" sz="2000" dirty="0">
                <a:solidFill>
                  <a:schemeClr val="accent3">
                    <a:lumMod val="25000"/>
                  </a:schemeClr>
                </a:solidFill>
                <a:latin typeface="Abadi" panose="020B0604020104020204" pitchFamily="34" charset="0"/>
              </a:rPr>
              <a:t>” to represent where landing pads were not used).</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buNone/>
            </a:pPr>
            <a:r>
              <a:rPr lang="en-US" sz="1800" dirty="0">
                <a:hlinkClick r:id="rId3"/>
              </a:rPr>
              <a:t>https://github.com/ASPCalado/Capstone_project/blob/main/Data_Collection_API.ipynb</a:t>
            </a: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2" name="Diagram 1">
            <a:extLst>
              <a:ext uri="{FF2B5EF4-FFF2-40B4-BE49-F238E27FC236}">
                <a16:creationId xmlns:a16="http://schemas.microsoft.com/office/drawing/2014/main" id="{55C530DA-E565-F97D-FCD3-9709A7A8B9AB}"/>
              </a:ext>
            </a:extLst>
          </p:cNvPr>
          <p:cNvGraphicFramePr/>
          <p:nvPr>
            <p:extLst>
              <p:ext uri="{D42A27DB-BD31-4B8C-83A1-F6EECF244321}">
                <p14:modId xmlns:p14="http://schemas.microsoft.com/office/powerpoint/2010/main" val="1293308636"/>
              </p:ext>
            </p:extLst>
          </p:nvPr>
        </p:nvGraphicFramePr>
        <p:xfrm>
          <a:off x="5796399" y="1669399"/>
          <a:ext cx="6647849" cy="499416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2632567"/>
          </a:xfrm>
          <a:prstGeom prst="rect">
            <a:avLst/>
          </a:prstGeom>
        </p:spPr>
        <p:txBody>
          <a:bodyPr lIns="91440" tIns="45720" rIns="91440" bIns="45720" anchor="t">
            <a:noAutofit/>
          </a:bodyPr>
          <a:lstStyle/>
          <a:p>
            <a:pPr>
              <a:lnSpc>
                <a:spcPct val="100000"/>
              </a:lnSpc>
              <a:spcBef>
                <a:spcPts val="1400"/>
              </a:spcBef>
            </a:pPr>
            <a:r>
              <a:rPr lang="en-US" sz="2400" dirty="0">
                <a:solidFill>
                  <a:schemeClr val="accent3">
                    <a:lumMod val="25000"/>
                  </a:schemeClr>
                </a:solidFill>
                <a:latin typeface="Abadi" panose="020B0604020104020204" pitchFamily="34" charset="0"/>
              </a:rPr>
              <a:t>Request via </a:t>
            </a:r>
            <a:r>
              <a:rPr lang="en-US" sz="2400" dirty="0" err="1">
                <a:solidFill>
                  <a:schemeClr val="accent3">
                    <a:lumMod val="25000"/>
                  </a:schemeClr>
                </a:solidFill>
                <a:latin typeface="Abadi" panose="020B0604020104020204" pitchFamily="34" charset="0"/>
              </a:rPr>
              <a:t>requests.get</a:t>
            </a:r>
            <a:r>
              <a:rPr lang="en-US" sz="2400" dirty="0">
                <a:solidFill>
                  <a:schemeClr val="accent3">
                    <a:lumMod val="25000"/>
                  </a:schemeClr>
                </a:solidFill>
                <a:latin typeface="Abadi" panose="020B0604020104020204" pitchFamily="34" charset="0"/>
              </a:rPr>
              <a:t>()</a:t>
            </a:r>
          </a:p>
          <a:p>
            <a:pPr>
              <a:lnSpc>
                <a:spcPct val="100000"/>
              </a:lnSpc>
              <a:spcBef>
                <a:spcPts val="1400"/>
              </a:spcBef>
            </a:pPr>
            <a:r>
              <a:rPr lang="en-US" sz="2400" dirty="0">
                <a:solidFill>
                  <a:schemeClr val="accent3">
                    <a:lumMod val="25000"/>
                  </a:schemeClr>
                </a:solidFill>
                <a:latin typeface="Abadi" panose="020B0604020104020204" pitchFamily="34" charset="0"/>
              </a:rPr>
              <a:t>Create </a:t>
            </a:r>
            <a:r>
              <a:rPr lang="en-US" sz="2400" dirty="0" err="1">
                <a:solidFill>
                  <a:schemeClr val="accent3">
                    <a:lumMod val="25000"/>
                  </a:schemeClr>
                </a:solidFill>
                <a:latin typeface="Abadi" panose="020B0604020104020204" pitchFamily="34" charset="0"/>
              </a:rPr>
              <a:t>BeautifulSoup</a:t>
            </a:r>
            <a:r>
              <a:rPr lang="en-US" sz="2400" dirty="0">
                <a:solidFill>
                  <a:schemeClr val="accent3">
                    <a:lumMod val="25000"/>
                  </a:schemeClr>
                </a:solidFill>
                <a:latin typeface="Abadi" panose="020B0604020104020204" pitchFamily="34" charset="0"/>
              </a:rPr>
              <a:t> object based on the response’s HTML.</a:t>
            </a:r>
          </a:p>
          <a:p>
            <a:pPr>
              <a:lnSpc>
                <a:spcPct val="100000"/>
              </a:lnSpc>
              <a:spcBef>
                <a:spcPts val="1400"/>
              </a:spcBef>
            </a:pPr>
            <a:r>
              <a:rPr lang="en-US" sz="2400" dirty="0">
                <a:solidFill>
                  <a:schemeClr val="accent3">
                    <a:lumMod val="25000"/>
                  </a:schemeClr>
                </a:solidFill>
                <a:latin typeface="Abadi" panose="020B0604020104020204" pitchFamily="34" charset="0"/>
              </a:rPr>
              <a:t>Parse the desired table to a new </a:t>
            </a:r>
            <a:r>
              <a:rPr lang="en-US" sz="2400" dirty="0" err="1">
                <a:solidFill>
                  <a:schemeClr val="accent3">
                    <a:lumMod val="25000"/>
                  </a:schemeClr>
                </a:solidFill>
                <a:latin typeface="Abadi" panose="020B0604020104020204" pitchFamily="34" charset="0"/>
              </a:rPr>
              <a:t>DataFrame</a:t>
            </a:r>
            <a:endParaRPr lang="en-US" sz="2400" dirty="0">
              <a:solidFill>
                <a:schemeClr val="accent3">
                  <a:lumMod val="25000"/>
                </a:schemeClr>
              </a:solidFill>
              <a:latin typeface="Abadi" panose="020B0604020104020204" pitchFamily="34" charset="0"/>
            </a:endParaRPr>
          </a:p>
          <a:p>
            <a:pPr>
              <a:lnSpc>
                <a:spcPct val="100000"/>
              </a:lnSpc>
              <a:spcBef>
                <a:spcPts val="1400"/>
              </a:spcBef>
            </a:pPr>
            <a:endParaRPr lang="en-US" sz="24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8" name="Diagram 7">
            <a:extLst>
              <a:ext uri="{FF2B5EF4-FFF2-40B4-BE49-F238E27FC236}">
                <a16:creationId xmlns:a16="http://schemas.microsoft.com/office/drawing/2014/main" id="{D0CFA4D6-365E-596A-4362-FCB04A5DDEDB}"/>
              </a:ext>
            </a:extLst>
          </p:cNvPr>
          <p:cNvGraphicFramePr/>
          <p:nvPr>
            <p:extLst>
              <p:ext uri="{D42A27DB-BD31-4B8C-83A1-F6EECF244321}">
                <p14:modId xmlns:p14="http://schemas.microsoft.com/office/powerpoint/2010/main" val="610427496"/>
              </p:ext>
            </p:extLst>
          </p:nvPr>
        </p:nvGraphicFramePr>
        <p:xfrm>
          <a:off x="5400397" y="1201001"/>
          <a:ext cx="6647849" cy="49941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extBox 8">
            <a:extLst>
              <a:ext uri="{FF2B5EF4-FFF2-40B4-BE49-F238E27FC236}">
                <a16:creationId xmlns:a16="http://schemas.microsoft.com/office/drawing/2014/main" id="{D767BFF6-A7FF-1F0C-BBC0-F415DF4D5E64}"/>
              </a:ext>
            </a:extLst>
          </p:cNvPr>
          <p:cNvSpPr txBox="1"/>
          <p:nvPr/>
        </p:nvSpPr>
        <p:spPr>
          <a:xfrm>
            <a:off x="922411" y="5251456"/>
            <a:ext cx="5913395" cy="646331"/>
          </a:xfrm>
          <a:prstGeom prst="rect">
            <a:avLst/>
          </a:prstGeom>
          <a:noFill/>
        </p:spPr>
        <p:txBody>
          <a:bodyPr wrap="square" rtlCol="0">
            <a:spAutoFit/>
          </a:bodyPr>
          <a:lstStyle/>
          <a:p>
            <a:r>
              <a:rPr lang="pt-PT" dirty="0">
                <a:solidFill>
                  <a:srgbClr val="FF0000"/>
                </a:solidFill>
                <a:hlinkClick r:id="rId8"/>
              </a:rPr>
              <a:t>https://github.com/ASPCalado/Capstone_project/blob/main/Data_Collection_Web_Scrapping.ipynb</a:t>
            </a:r>
            <a:endParaRPr lang="en-US" dirty="0">
              <a:solidFill>
                <a:srgbClr val="FF0000"/>
              </a:solidFill>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8420</TotalTime>
  <Words>2604</Words>
  <Application>Microsoft Office PowerPoint</Application>
  <PresentationFormat>Widescreen</PresentationFormat>
  <Paragraphs>286</Paragraphs>
  <Slides>49</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49</vt:i4>
      </vt:variant>
    </vt:vector>
  </HeadingPairs>
  <TitlesOfParts>
    <vt:vector size="58" baseType="lpstr">
      <vt:lpstr>Abadi</vt:lpstr>
      <vt:lpstr>-apple-system</vt:lpstr>
      <vt:lpstr>Arial</vt:lpstr>
      <vt:lpstr>Calibri</vt:lpstr>
      <vt:lpstr>Calibri Light</vt:lpstr>
      <vt:lpstr>Courier New</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Andre Salgado Paiva Calado</cp:lastModifiedBy>
  <cp:revision>202</cp:revision>
  <dcterms:created xsi:type="dcterms:W3CDTF">2021-04-29T18:58:34Z</dcterms:created>
  <dcterms:modified xsi:type="dcterms:W3CDTF">2022-09-19T10:33:08Z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